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6" r:id="rId2"/>
    <p:sldId id="283" r:id="rId3"/>
    <p:sldId id="257" r:id="rId4"/>
    <p:sldId id="258" r:id="rId5"/>
    <p:sldId id="259" r:id="rId6"/>
    <p:sldId id="287" r:id="rId7"/>
    <p:sldId id="260" r:id="rId8"/>
    <p:sldId id="278" r:id="rId9"/>
    <p:sldId id="279" r:id="rId10"/>
    <p:sldId id="280" r:id="rId11"/>
    <p:sldId id="381" r:id="rId12"/>
    <p:sldId id="284" r:id="rId13"/>
    <p:sldId id="286" r:id="rId14"/>
    <p:sldId id="285" r:id="rId15"/>
    <p:sldId id="281" r:id="rId16"/>
    <p:sldId id="282" r:id="rId17"/>
    <p:sldId id="382" r:id="rId18"/>
    <p:sldId id="288" r:id="rId19"/>
    <p:sldId id="291" r:id="rId20"/>
    <p:sldId id="290" r:id="rId21"/>
    <p:sldId id="289" r:id="rId22"/>
    <p:sldId id="294" r:id="rId23"/>
    <p:sldId id="292" r:id="rId24"/>
    <p:sldId id="346" r:id="rId25"/>
    <p:sldId id="293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96" r:id="rId43"/>
    <p:sldId id="298" r:id="rId44"/>
    <p:sldId id="316" r:id="rId45"/>
    <p:sldId id="266" r:id="rId46"/>
    <p:sldId id="267" r:id="rId47"/>
    <p:sldId id="268" r:id="rId48"/>
    <p:sldId id="317" r:id="rId49"/>
    <p:sldId id="318" r:id="rId50"/>
    <p:sldId id="319" r:id="rId51"/>
    <p:sldId id="333" r:id="rId52"/>
    <p:sldId id="320" r:id="rId53"/>
    <p:sldId id="383" r:id="rId54"/>
    <p:sldId id="321" r:id="rId55"/>
    <p:sldId id="322" r:id="rId56"/>
    <p:sldId id="323" r:id="rId57"/>
    <p:sldId id="324" r:id="rId58"/>
    <p:sldId id="269" r:id="rId59"/>
    <p:sldId id="272" r:id="rId60"/>
    <p:sldId id="273" r:id="rId61"/>
    <p:sldId id="274" r:id="rId62"/>
    <p:sldId id="275" r:id="rId63"/>
    <p:sldId id="276" r:id="rId64"/>
    <p:sldId id="270" r:id="rId65"/>
    <p:sldId id="325" r:id="rId66"/>
    <p:sldId id="277" r:id="rId67"/>
    <p:sldId id="271" r:id="rId68"/>
    <p:sldId id="326" r:id="rId69"/>
    <p:sldId id="334" r:id="rId70"/>
    <p:sldId id="327" r:id="rId71"/>
    <p:sldId id="384" r:id="rId72"/>
    <p:sldId id="328" r:id="rId73"/>
    <p:sldId id="330" r:id="rId74"/>
    <p:sldId id="331" r:id="rId75"/>
    <p:sldId id="329" r:id="rId76"/>
    <p:sldId id="336" r:id="rId77"/>
    <p:sldId id="335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5" r:id="rId86"/>
    <p:sldId id="347" r:id="rId87"/>
    <p:sldId id="380" r:id="rId88"/>
    <p:sldId id="349" r:id="rId89"/>
    <p:sldId id="350" r:id="rId90"/>
    <p:sldId id="351" r:id="rId91"/>
    <p:sldId id="352" r:id="rId92"/>
    <p:sldId id="353" r:id="rId93"/>
    <p:sldId id="385" r:id="rId94"/>
    <p:sldId id="355" r:id="rId95"/>
    <p:sldId id="379" r:id="rId96"/>
    <p:sldId id="356" r:id="rId97"/>
    <p:sldId id="357" r:id="rId98"/>
    <p:sldId id="358" r:id="rId99"/>
    <p:sldId id="359" r:id="rId100"/>
    <p:sldId id="360" r:id="rId101"/>
    <p:sldId id="386" r:id="rId102"/>
    <p:sldId id="361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4" r:id="rId111"/>
    <p:sldId id="375" r:id="rId112"/>
    <p:sldId id="376" r:id="rId113"/>
    <p:sldId id="377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33CCCC"/>
    <a:srgbClr val="FFCCFF"/>
    <a:srgbClr val="FFFFCC"/>
    <a:srgbClr val="CCECFF"/>
    <a:srgbClr val="00CC00"/>
    <a:srgbClr val="00CC66"/>
    <a:srgbClr val="00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6" autoAdjust="0"/>
  </p:normalViewPr>
  <p:slideViewPr>
    <p:cSldViewPr>
      <p:cViewPr>
        <p:scale>
          <a:sx n="96" d="100"/>
          <a:sy n="96" d="100"/>
        </p:scale>
        <p:origin x="-108" y="-1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ekkerm:Documents:book:tutorial:hy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1202367952181491"/>
          <c:y val="7.2692243256827452E-2"/>
          <c:w val="0.31635439395377069"/>
          <c:h val="0.76701032256401946"/>
        </c:manualLayout>
      </c:layout>
      <c:scatterChart>
        <c:scatterStyle val="smoothMarker"/>
        <c:varyColors val="0"/>
        <c:ser>
          <c:idx val="0"/>
          <c:order val="0"/>
          <c:spPr>
            <a:ln w="127000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'[hyper.xlsx]Sheet1'!$A$1:$A$3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2011</c:v>
                </c:pt>
              </c:numCache>
            </c:numRef>
          </c:xVal>
          <c:yVal>
            <c:numRef>
              <c:f>'[hyper.xlsx]Sheet1'!$B$1:$B$3</c:f>
              <c:numCache>
                <c:formatCode>General</c:formatCode>
                <c:ptCount val="3"/>
                <c:pt idx="0">
                  <c:v>10000</c:v>
                </c:pt>
                <c:pt idx="1">
                  <c:v>800000</c:v>
                </c:pt>
                <c:pt idx="2">
                  <c:v>100000000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1984"/>
        <c:axId val="4523520"/>
      </c:scatterChart>
      <c:valAx>
        <c:axId val="4521984"/>
        <c:scaling>
          <c:orientation val="minMax"/>
          <c:max val="2012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crossAx val="4523520"/>
        <c:crosses val="autoZero"/>
        <c:crossBetween val="midCat"/>
        <c:majorUnit val="4"/>
      </c:valAx>
      <c:valAx>
        <c:axId val="4523520"/>
        <c:scaling>
          <c:logBase val="10"/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1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3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E969-0EDD-4BB1-ACDD-EF0C96CC74CE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249F-9F46-4F08-A74A-F4A2D10B7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D249F-9F46-4F08-A74A-F4A2D10B7290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D249F-9F46-4F08-A74A-F4A2D10B7290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7380-CBEC-4BD9-8D87-B60144E86EA7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74C2-0261-4BCB-BE47-AF9952E715BF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187-0EAA-4AA8-9FB2-A4A4338A60D8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565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1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17938"/>
            <a:ext cx="4060825" cy="221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8150" y="6550025"/>
            <a:ext cx="387350" cy="219075"/>
          </a:xfrm>
        </p:spPr>
        <p:txBody>
          <a:bodyPr/>
          <a:lstStyle>
            <a:lvl1pPr>
              <a:defRPr/>
            </a:lvl1pPr>
          </a:lstStyle>
          <a:p>
            <a:fld id="{817BA011-6A1C-47DB-A94D-ADC06F63E6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836613" y="6550025"/>
            <a:ext cx="1450975" cy="219075"/>
          </a:xfrm>
        </p:spPr>
        <p:txBody>
          <a:bodyPr/>
          <a:lstStyle>
            <a:lvl1pPr>
              <a:defRPr/>
            </a:lvl1pPr>
          </a:lstStyle>
          <a:p>
            <a:fld id="{8934400A-9B82-46AA-B072-777059632336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305050" y="6550025"/>
            <a:ext cx="5051425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625" y="114300"/>
            <a:ext cx="82565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447800"/>
            <a:ext cx="4059238" cy="221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1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0050" y="3817938"/>
            <a:ext cx="4059238" cy="221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1688" y="3817938"/>
            <a:ext cx="4060825" cy="221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8150" y="6550025"/>
            <a:ext cx="387350" cy="219075"/>
          </a:xfrm>
        </p:spPr>
        <p:txBody>
          <a:bodyPr/>
          <a:lstStyle>
            <a:lvl1pPr>
              <a:defRPr/>
            </a:lvl1pPr>
          </a:lstStyle>
          <a:p>
            <a:fld id="{D626C691-67C0-4DF4-9EC7-8E3625B6B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836613" y="6550025"/>
            <a:ext cx="1450975" cy="219075"/>
          </a:xfrm>
        </p:spPr>
        <p:txBody>
          <a:bodyPr/>
          <a:lstStyle>
            <a:lvl1pPr>
              <a:defRPr/>
            </a:lvl1pPr>
          </a:lstStyle>
          <a:p>
            <a:fld id="{B575D575-3452-4D3E-9CCD-3C0B1A2D9FB0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305050" y="6550025"/>
            <a:ext cx="5051425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F26E-AB8A-4BD2-862F-F195D7B708A1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6B3-4E91-4336-9E36-9986E85AE0FD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3A7B-81C8-4B2C-B5FE-9C940DECED09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13A-425A-4EF4-A939-D4DBA2930764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3C7E-8523-4DD2-813D-226C7CD053AF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288E-A5BC-4649-9ABB-A723B739532F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C83-E3CF-4EB8-BCEB-74A99AA5027B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FE84-D2B7-4AFB-AF35-72397C94F880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65B4-96D8-429E-B043-38EB206D4DAC}" type="datetime3">
              <a:rPr lang="en-US" smtClean="0"/>
              <a:pPr/>
              <a:t>26 August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21A4-1DFB-46F5-B203-E1248DD4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7.wmf"/><Relationship Id="rId3" Type="http://schemas.openxmlformats.org/officeDocument/2006/relationships/image" Target="../media/image70.jpe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2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gif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technet.com/b/windowshpc/archive/2011/07/07/announcing-linq-to-hpc-beta-2.asp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1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1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1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2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Scaling Up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/>
          <a:p>
            <a:r>
              <a:rPr lang="en-US" dirty="0" smtClean="0"/>
              <a:t>Parallel and Distributed Approaches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400550"/>
            <a:ext cx="7086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Bekkerman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, LinkedIn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a typeface="+mj-ea"/>
                <a:cs typeface="+mj-cs"/>
              </a:rPr>
              <a:t>Misha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2800" dirty="0" err="1" smtClean="0">
                <a:ea typeface="+mj-ea"/>
                <a:cs typeface="+mj-cs"/>
              </a:rPr>
              <a:t>Bilenko</a:t>
            </a:r>
            <a:r>
              <a:rPr lang="en-US" sz="2800" dirty="0" smtClean="0">
                <a:ea typeface="+mj-ea"/>
                <a:cs typeface="+mj-cs"/>
              </a:rPr>
              <a:t>, MSR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John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Langford, Y!R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http://hunch.net/~large_scale_survey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million data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Currently, the most active zone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crowdsourced</a:t>
            </a:r>
            <a:endParaRPr lang="en-US" dirty="0" smtClean="0"/>
          </a:p>
          <a:p>
            <a:r>
              <a:rPr lang="en-US" dirty="0" smtClean="0"/>
              <a:t>Can be processed by a quadratic algorithm</a:t>
            </a:r>
          </a:p>
          <a:p>
            <a:pPr lvl="1"/>
            <a:r>
              <a:rPr lang="en-US" dirty="0" smtClean="0"/>
              <a:t>Once parallelized</a:t>
            </a:r>
          </a:p>
          <a:p>
            <a:r>
              <a:rPr lang="en-US" dirty="0" smtClean="0"/>
              <a:t>1M data collection cannot be too diverse</a:t>
            </a:r>
          </a:p>
          <a:p>
            <a:pPr lvl="1"/>
            <a:r>
              <a:rPr lang="en-US" dirty="0" smtClean="0"/>
              <a:t>But can be too homogenous</a:t>
            </a:r>
          </a:p>
          <a:p>
            <a:r>
              <a:rPr lang="en-US" dirty="0" smtClean="0"/>
              <a:t>Preprocessing / data probing is crucial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2755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5626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99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From inherently sequential to parallel</a:t>
            </a:r>
          </a:p>
        </p:txBody>
      </p:sp>
      <p:sp>
        <p:nvSpPr>
          <p:cNvPr id="14499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1447800"/>
            <a:ext cx="8335963" cy="4587875"/>
          </a:xfrm>
        </p:spPr>
        <p:txBody>
          <a:bodyPr/>
          <a:lstStyle/>
          <a:p>
            <a:r>
              <a:rPr lang="en-US" sz="2400"/>
              <a:t>Objective function:</a:t>
            </a:r>
          </a:p>
        </p:txBody>
      </p:sp>
      <p:graphicFrame>
        <p:nvGraphicFramePr>
          <p:cNvPr id="1449993" name="Object 9"/>
          <p:cNvGraphicFramePr>
            <a:graphicFrameLocks noChangeAspect="1"/>
          </p:cNvGraphicFramePr>
          <p:nvPr/>
        </p:nvGraphicFramePr>
        <p:xfrm>
          <a:off x="3360738" y="1371600"/>
          <a:ext cx="38020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4" name="Equation" r:id="rId4" imgW="2463480" imgH="444240" progId="Equation.3">
                  <p:embed/>
                </p:oleObj>
              </mc:Choice>
              <mc:Fallback>
                <p:oleObj name="Equation" r:id="rId4" imgW="246348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371600"/>
                        <a:ext cx="38020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3" name="Object 11"/>
          <p:cNvGraphicFramePr>
            <a:graphicFrameLocks noChangeAspect="1"/>
          </p:cNvGraphicFramePr>
          <p:nvPr/>
        </p:nvGraphicFramePr>
        <p:xfrm>
          <a:off x="528638" y="2057400"/>
          <a:ext cx="2747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5" name="Equation" r:id="rId6" imgW="1714320" imgH="444240" progId="Equation.3">
                  <p:embed/>
                </p:oleObj>
              </mc:Choice>
              <mc:Fallback>
                <p:oleObj name="Equation" r:id="rId6" imgW="171432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057400"/>
                        <a:ext cx="27479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4" name="Object 12"/>
          <p:cNvGraphicFramePr>
            <a:graphicFrameLocks noChangeAspect="1"/>
          </p:cNvGraphicFramePr>
          <p:nvPr/>
        </p:nvGraphicFramePr>
        <p:xfrm>
          <a:off x="3276600" y="2057400"/>
          <a:ext cx="27432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Equation" r:id="rId8" imgW="1752480" imgH="444240" progId="Equation.3">
                  <p:embed/>
                </p:oleObj>
              </mc:Choice>
              <mc:Fallback>
                <p:oleObj name="Equation" r:id="rId8" imgW="175248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7432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5" name="Object 13"/>
          <p:cNvGraphicFramePr>
            <a:graphicFrameLocks noChangeAspect="1"/>
          </p:cNvGraphicFramePr>
          <p:nvPr/>
        </p:nvGraphicFramePr>
        <p:xfrm>
          <a:off x="6019800" y="2057400"/>
          <a:ext cx="2743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7" name="Equation" r:id="rId10" imgW="1739880" imgH="444240" progId="Equation.3">
                  <p:embed/>
                </p:oleObj>
              </mc:Choice>
              <mc:Fallback>
                <p:oleObj name="Equation" r:id="rId10" imgW="173988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743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6" name="Object 14"/>
          <p:cNvGraphicFramePr>
            <a:graphicFrameLocks noChangeAspect="1"/>
          </p:cNvGraphicFramePr>
          <p:nvPr/>
        </p:nvGraphicFramePr>
        <p:xfrm>
          <a:off x="503238" y="2732088"/>
          <a:ext cx="2809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8" name="Equation" r:id="rId12" imgW="1752480" imgH="444240" progId="Equation.3">
                  <p:embed/>
                </p:oleObj>
              </mc:Choice>
              <mc:Fallback>
                <p:oleObj name="Equation" r:id="rId12" imgW="175248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32088"/>
                        <a:ext cx="2809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7" name="Object 15"/>
          <p:cNvGraphicFramePr>
            <a:graphicFrameLocks noChangeAspect="1"/>
          </p:cNvGraphicFramePr>
          <p:nvPr/>
        </p:nvGraphicFramePr>
        <p:xfrm>
          <a:off x="3290888" y="2732088"/>
          <a:ext cx="2724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Equation" r:id="rId14" imgW="1739880" imgH="444240" progId="Equation.3">
                  <p:embed/>
                </p:oleObj>
              </mc:Choice>
              <mc:Fallback>
                <p:oleObj name="Equation" r:id="rId14" imgW="173988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732088"/>
                        <a:ext cx="2724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88" name="Object 16"/>
          <p:cNvGraphicFramePr>
            <a:graphicFrameLocks noChangeAspect="1"/>
          </p:cNvGraphicFramePr>
          <p:nvPr/>
        </p:nvGraphicFramePr>
        <p:xfrm>
          <a:off x="6019800" y="2732088"/>
          <a:ext cx="25812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Equation" r:id="rId16" imgW="1638000" imgH="444240" progId="Equation.3">
                  <p:embed/>
                </p:oleObj>
              </mc:Choice>
              <mc:Fallback>
                <p:oleObj name="Equation" r:id="rId16" imgW="16380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32088"/>
                        <a:ext cx="25812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6205E-6 L 0.47395 0.221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36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1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165E-6 L -0.12552 0.367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36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8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8396E-6 L -0.42604 0.221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11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3793E-6 L 0.17379 0.41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0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7834E-6 L 0.17466 0.2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3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58E-7 L -0.1158 0.411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3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sequential co-clustering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763000" cy="4525963"/>
          </a:xfrm>
        </p:spPr>
        <p:txBody>
          <a:bodyPr/>
          <a:lstStyle/>
          <a:p>
            <a:r>
              <a:rPr lang="en-US" dirty="0" smtClean="0"/>
              <a:t>Initialize clusters at random</a:t>
            </a:r>
          </a:p>
          <a:p>
            <a:r>
              <a:rPr lang="en-US" dirty="0" smtClean="0"/>
              <a:t>Split clusters to pairs</a:t>
            </a:r>
          </a:p>
          <a:p>
            <a:r>
              <a:rPr lang="en-US" dirty="0" smtClean="0"/>
              <a:t>Assign each pair to one machine</a:t>
            </a:r>
          </a:p>
          <a:p>
            <a:r>
              <a:rPr lang="en-US" dirty="0" smtClean="0"/>
              <a:t>“Shuffle” clusters in parallel</a:t>
            </a:r>
          </a:p>
          <a:p>
            <a:pPr lvl="1"/>
            <a:r>
              <a:rPr lang="en-US" dirty="0" smtClean="0"/>
              <a:t>Try moving each instance from one cluster to another</a:t>
            </a:r>
          </a:p>
          <a:p>
            <a:r>
              <a:rPr lang="en-US" dirty="0" smtClean="0"/>
              <a:t>Assign a different pair of clusters to each machine</a:t>
            </a:r>
          </a:p>
          <a:p>
            <a:r>
              <a:rPr lang="en-US" dirty="0" smtClean="0"/>
              <a:t>Repeat to cover all cluster pairs</a:t>
            </a:r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 rot="19015355">
            <a:off x="167932" y="3374723"/>
            <a:ext cx="1245053" cy="1861156"/>
          </a:xfrm>
          <a:prstGeom prst="circularArrow">
            <a:avLst>
              <a:gd name="adj1" fmla="val 4215"/>
              <a:gd name="adj2" fmla="val 971679"/>
              <a:gd name="adj3" fmla="val 17905064"/>
              <a:gd name="adj4" fmla="val 10587129"/>
              <a:gd name="adj5" fmla="val 8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425700"/>
            <a:ext cx="8115300" cy="12525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/>
              <a:t>How can we make sure that each cluster pair is generated exactly once?</a:t>
            </a:r>
          </a:p>
        </p:txBody>
      </p:sp>
      <p:sp>
        <p:nvSpPr>
          <p:cNvPr id="1492996" name="Rectangle 4"/>
          <p:cNvSpPr>
            <a:spLocks noChangeArrowheads="1"/>
          </p:cNvSpPr>
          <p:nvPr/>
        </p:nvSpPr>
        <p:spPr bwMode="auto">
          <a:xfrm>
            <a:off x="627063" y="4303713"/>
            <a:ext cx="81153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3600" dirty="0">
                <a:cs typeface="Arial" charset="0"/>
              </a:rPr>
              <a:t>With minimal communication costs?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299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30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8419" name="Picture 31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8420" name="Picture 32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8421" name="Picture 33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84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30438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02038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68429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1468430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468431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1468432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1468433" name="TextBox 27"/>
          <p:cNvSpPr txBox="1">
            <a:spLocks noChangeArrowheads="1"/>
          </p:cNvSpPr>
          <p:nvPr/>
        </p:nvSpPr>
        <p:spPr bwMode="auto">
          <a:xfrm>
            <a:off x="2286000" y="3887788"/>
            <a:ext cx="51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85 L 0.1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93 L 0.1507 -0.00093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15104 -0.00093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C -0.07448 -0.07339 -0.14896 -0.14653 -0.22379 -0.1463 C -0.29862 -0.14607 -0.37396 -0.07223 -0.44914 0.00185 " pathEditMode="relative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1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9442" name="Picture 28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9443" name="Picture 29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9444" name="Picture 30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9445" name="Picture 31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94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69449" name="Rectangle 13"/>
          <p:cNvSpPr>
            <a:spLocks noChangeArrowheads="1"/>
          </p:cNvSpPr>
          <p:nvPr/>
        </p:nvSpPr>
        <p:spPr bwMode="auto">
          <a:xfrm>
            <a:off x="3600450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1469450" name="Rectangle 15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1469451" name="Rectangle 17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28850" y="22288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69453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1469457" name="TextBox 25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3676650" y="3887788"/>
            <a:ext cx="51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4914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-0.14948 -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-0.15017 -0.102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78 C 0.05816 -0.07269 0.1165 -0.14236 0.1915 -0.1257 C 0.2665 -0.1088 0.35816 -0.00509 0.45 0.0990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1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466" name="Picture 16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0467" name="Picture 18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0468" name="Picture 20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0469" name="Picture 26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04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30438" y="22288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02038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1470477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1470478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1470479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1470480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70481" name="TextBox 25"/>
          <p:cNvSpPr txBox="1">
            <a:spLocks noChangeArrowheads="1"/>
          </p:cNvSpPr>
          <p:nvPr/>
        </p:nvSpPr>
        <p:spPr bwMode="auto">
          <a:xfrm>
            <a:off x="3676650" y="3887788"/>
            <a:ext cx="51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</p:txBody>
      </p:sp>
      <p:sp>
        <p:nvSpPr>
          <p:cNvPr id="1470482" name="TextBox 14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85 L 0.1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93 L 0.1507 -0.00093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15104 -0.00093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C -0.07448 -0.07339 -0.14896 -0.14653 -0.22379 -0.1463 C -0.29862 -0.14607 -0.37396 -0.07223 -0.44914 0.00185 " pathEditMode="relative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490" name="Picture 16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1491" name="Picture 18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1492" name="Picture 20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1493" name="Picture 26" descr="pentiumee_process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14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71497" name="Rectangle 13"/>
          <p:cNvSpPr>
            <a:spLocks noChangeArrowheads="1"/>
          </p:cNvSpPr>
          <p:nvPr/>
        </p:nvSpPr>
        <p:spPr bwMode="auto">
          <a:xfrm>
            <a:off x="3600450" y="22288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471498" name="Rectangle 15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1471499" name="Rectangle 17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28850" y="22288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1471501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71505" name="TextBox 25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  <p:sp>
        <p:nvSpPr>
          <p:cNvPr id="1471506" name="TextBox 14"/>
          <p:cNvSpPr txBox="1">
            <a:spLocks noChangeArrowheads="1"/>
          </p:cNvSpPr>
          <p:nvPr/>
        </p:nvSpPr>
        <p:spPr bwMode="auto">
          <a:xfrm>
            <a:off x="36766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  <a:p>
            <a:r>
              <a:rPr lang="en-US" dirty="0">
                <a:cs typeface="Arial" charset="0"/>
              </a:rPr>
              <a:t>2 7</a:t>
            </a:r>
          </a:p>
          <a:p>
            <a:r>
              <a:rPr lang="en-US" dirty="0">
                <a:cs typeface="Arial" charset="0"/>
              </a:rPr>
              <a:t>6 5</a:t>
            </a:r>
          </a:p>
          <a:p>
            <a:r>
              <a:rPr lang="en-US" dirty="0">
                <a:cs typeface="Arial" charset="0"/>
              </a:rPr>
              <a:t>0 4</a:t>
            </a:r>
          </a:p>
          <a:p>
            <a:r>
              <a:rPr lang="en-US" dirty="0">
                <a:cs typeface="Arial" charset="0"/>
              </a:rPr>
              <a:t>1 3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4914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-0.14948 -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-0.15017 -0.102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78 C 0.05816 -0.07269 0.1165 -0.14236 0.1915 -0.1257 C 0.2665 -0.1088 0.35816 -0.00509 0.45 0.0990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18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2515" name="Picture 20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2516" name="Picture 26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2517" name="Picture 27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25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30438" y="22288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02038" y="22288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1472525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1472526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1472527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72528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1472529" name="TextBox 25"/>
          <p:cNvSpPr txBox="1">
            <a:spLocks noChangeArrowheads="1"/>
          </p:cNvSpPr>
          <p:nvPr/>
        </p:nvSpPr>
        <p:spPr bwMode="auto">
          <a:xfrm>
            <a:off x="5124450" y="3887788"/>
            <a:ext cx="51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5 7</a:t>
            </a:r>
          </a:p>
          <a:p>
            <a:r>
              <a:rPr lang="en-US" dirty="0">
                <a:cs typeface="Arial" charset="0"/>
              </a:rPr>
              <a:t>6 4</a:t>
            </a:r>
          </a:p>
          <a:p>
            <a:r>
              <a:rPr lang="en-US" dirty="0">
                <a:cs typeface="Arial" charset="0"/>
              </a:rPr>
              <a:t>0 3</a:t>
            </a:r>
          </a:p>
          <a:p>
            <a:r>
              <a:rPr lang="en-US" dirty="0">
                <a:cs typeface="Arial" charset="0"/>
              </a:rPr>
              <a:t>1 2</a:t>
            </a:r>
          </a:p>
        </p:txBody>
      </p:sp>
      <p:sp>
        <p:nvSpPr>
          <p:cNvPr id="1472530" name="TextBox 14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  <p:sp>
        <p:nvSpPr>
          <p:cNvPr id="1472531" name="TextBox 16"/>
          <p:cNvSpPr txBox="1">
            <a:spLocks noChangeArrowheads="1"/>
          </p:cNvSpPr>
          <p:nvPr/>
        </p:nvSpPr>
        <p:spPr bwMode="auto">
          <a:xfrm>
            <a:off x="36766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  <a:p>
            <a:r>
              <a:rPr lang="en-US" dirty="0">
                <a:cs typeface="Arial" charset="0"/>
              </a:rPr>
              <a:t>2 7</a:t>
            </a:r>
          </a:p>
          <a:p>
            <a:r>
              <a:rPr lang="en-US" dirty="0">
                <a:cs typeface="Arial" charset="0"/>
              </a:rPr>
              <a:t>6 5</a:t>
            </a:r>
          </a:p>
          <a:p>
            <a:r>
              <a:rPr lang="en-US" dirty="0">
                <a:cs typeface="Arial" charset="0"/>
              </a:rPr>
              <a:t>0 4</a:t>
            </a:r>
          </a:p>
          <a:p>
            <a:r>
              <a:rPr lang="en-US" dirty="0">
                <a:cs typeface="Arial" charset="0"/>
              </a:rPr>
              <a:t>1 3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85 L 0.1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93 L 0.1507 -0.00093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15104 -0.00093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C -0.07448 -0.07339 -0.14896 -0.14653 -0.22379 -0.1463 C -0.29862 -0.14607 -0.37396 -0.07223 -0.44914 0.00185 " pathEditMode="relative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538" name="Picture 18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539" name="Picture 20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540" name="Picture 26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541" name="Picture 27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35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73545" name="Rectangle 13"/>
          <p:cNvSpPr>
            <a:spLocks noChangeArrowheads="1"/>
          </p:cNvSpPr>
          <p:nvPr/>
        </p:nvSpPr>
        <p:spPr bwMode="auto">
          <a:xfrm>
            <a:off x="3600450" y="22288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1473546" name="Rectangle 15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473547" name="Rectangle 17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28850" y="22288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1473549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1473553" name="TextBox 25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  <p:sp>
        <p:nvSpPr>
          <p:cNvPr id="1473554" name="TextBox 14"/>
          <p:cNvSpPr txBox="1">
            <a:spLocks noChangeArrowheads="1"/>
          </p:cNvSpPr>
          <p:nvPr/>
        </p:nvSpPr>
        <p:spPr bwMode="auto">
          <a:xfrm>
            <a:off x="36766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  <a:p>
            <a:r>
              <a:rPr lang="en-US" dirty="0">
                <a:cs typeface="Arial" charset="0"/>
              </a:rPr>
              <a:t>2 7</a:t>
            </a:r>
          </a:p>
          <a:p>
            <a:r>
              <a:rPr lang="en-US" dirty="0">
                <a:cs typeface="Arial" charset="0"/>
              </a:rPr>
              <a:t>6 5</a:t>
            </a:r>
          </a:p>
          <a:p>
            <a:r>
              <a:rPr lang="en-US" dirty="0">
                <a:cs typeface="Arial" charset="0"/>
              </a:rPr>
              <a:t>0 4</a:t>
            </a:r>
          </a:p>
          <a:p>
            <a:r>
              <a:rPr lang="en-US" dirty="0">
                <a:cs typeface="Arial" charset="0"/>
              </a:rPr>
              <a:t>1 3</a:t>
            </a:r>
          </a:p>
        </p:txBody>
      </p:sp>
      <p:sp>
        <p:nvSpPr>
          <p:cNvPr id="1473555" name="TextBox 16"/>
          <p:cNvSpPr txBox="1">
            <a:spLocks noChangeArrowheads="1"/>
          </p:cNvSpPr>
          <p:nvPr/>
        </p:nvSpPr>
        <p:spPr bwMode="auto">
          <a:xfrm>
            <a:off x="51244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5 7</a:t>
            </a:r>
          </a:p>
          <a:p>
            <a:r>
              <a:rPr lang="en-US" dirty="0">
                <a:cs typeface="Arial" charset="0"/>
              </a:rPr>
              <a:t>6 4</a:t>
            </a:r>
          </a:p>
          <a:p>
            <a:r>
              <a:rPr lang="en-US" dirty="0">
                <a:cs typeface="Arial" charset="0"/>
              </a:rPr>
              <a:t>0 3</a:t>
            </a:r>
          </a:p>
          <a:p>
            <a:r>
              <a:rPr lang="en-US" dirty="0">
                <a:cs typeface="Arial" charset="0"/>
              </a:rPr>
              <a:t>1 2</a:t>
            </a:r>
          </a:p>
          <a:p>
            <a:r>
              <a:rPr lang="en-US" dirty="0">
                <a:cs typeface="Arial" charset="0"/>
              </a:rPr>
              <a:t>1 7</a:t>
            </a:r>
          </a:p>
          <a:p>
            <a:r>
              <a:rPr lang="en-US" dirty="0">
                <a:cs typeface="Arial" charset="0"/>
              </a:rPr>
              <a:t>5 4</a:t>
            </a:r>
          </a:p>
          <a:p>
            <a:r>
              <a:rPr lang="en-US" dirty="0">
                <a:cs typeface="Arial" charset="0"/>
              </a:rPr>
              <a:t>6 3</a:t>
            </a:r>
          </a:p>
          <a:p>
            <a:r>
              <a:rPr lang="en-US" dirty="0">
                <a:cs typeface="Arial" charset="0"/>
              </a:rPr>
              <a:t>0 2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4914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-0.14948 -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-0.15017 -0.102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78 C 0.05816 -0.07269 0.1165 -0.14236 0.1915 -0.1257 C 0.2665 -0.1088 0.35816 -0.00509 0.45 0.0990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62" name="Picture 20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63" name="Picture 26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64" name="Picture 27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65" name="Picture 28" descr="pentiumee_process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57300"/>
            <a:ext cx="914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Tournament</a:t>
            </a:r>
          </a:p>
        </p:txBody>
      </p:sp>
      <p:sp>
        <p:nvSpPr>
          <p:cNvPr id="1474569" name="Rectangle 13"/>
          <p:cNvSpPr>
            <a:spLocks noChangeArrowheads="1"/>
          </p:cNvSpPr>
          <p:nvPr/>
        </p:nvSpPr>
        <p:spPr bwMode="auto">
          <a:xfrm>
            <a:off x="2230438" y="2228850"/>
            <a:ext cx="685800" cy="685800"/>
          </a:xfrm>
          <a:prstGeom prst="rect">
            <a:avLst/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4</a:t>
            </a:r>
            <a:endParaRPr lang="en-US" b="1">
              <a:cs typeface="Arial" charset="0"/>
            </a:endParaRPr>
          </a:p>
        </p:txBody>
      </p:sp>
      <p:sp>
        <p:nvSpPr>
          <p:cNvPr id="1474570" name="Rectangle 15"/>
          <p:cNvSpPr>
            <a:spLocks noChangeArrowheads="1"/>
          </p:cNvSpPr>
          <p:nvPr/>
        </p:nvSpPr>
        <p:spPr bwMode="auto">
          <a:xfrm>
            <a:off x="3602038" y="2228850"/>
            <a:ext cx="685800" cy="68580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5</a:t>
            </a:r>
            <a:endParaRPr lang="en-US" b="1">
              <a:cs typeface="Arial" charset="0"/>
            </a:endParaRPr>
          </a:p>
        </p:txBody>
      </p:sp>
      <p:sp>
        <p:nvSpPr>
          <p:cNvPr id="1474571" name="Rectangle 17"/>
          <p:cNvSpPr>
            <a:spLocks noChangeArrowheads="1"/>
          </p:cNvSpPr>
          <p:nvPr/>
        </p:nvSpPr>
        <p:spPr bwMode="auto">
          <a:xfrm>
            <a:off x="4972050" y="2228850"/>
            <a:ext cx="685800" cy="6858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6</a:t>
            </a:r>
            <a:endParaRPr lang="en-US" b="1">
              <a:cs typeface="Arial" charset="0"/>
            </a:endParaRPr>
          </a:p>
        </p:txBody>
      </p:sp>
      <p:sp>
        <p:nvSpPr>
          <p:cNvPr id="1474572" name="Rectangle 19"/>
          <p:cNvSpPr>
            <a:spLocks noChangeArrowheads="1"/>
          </p:cNvSpPr>
          <p:nvPr/>
        </p:nvSpPr>
        <p:spPr bwMode="auto">
          <a:xfrm>
            <a:off x="6343650" y="2228850"/>
            <a:ext cx="685800" cy="68580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0</a:t>
            </a:r>
            <a:endParaRPr lang="en-US" b="1">
              <a:cs typeface="Arial" charset="0"/>
            </a:endParaRPr>
          </a:p>
        </p:txBody>
      </p:sp>
      <p:sp>
        <p:nvSpPr>
          <p:cNvPr id="1474573" name="Rectangle 21"/>
          <p:cNvSpPr>
            <a:spLocks noChangeArrowheads="1"/>
          </p:cNvSpPr>
          <p:nvPr/>
        </p:nvSpPr>
        <p:spPr bwMode="auto">
          <a:xfrm>
            <a:off x="2228850" y="2914650"/>
            <a:ext cx="685800" cy="685800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7</a:t>
            </a:r>
            <a:endParaRPr lang="en-US" b="1">
              <a:cs typeface="Arial" charset="0"/>
            </a:endParaRPr>
          </a:p>
        </p:txBody>
      </p:sp>
      <p:sp>
        <p:nvSpPr>
          <p:cNvPr id="1474574" name="Rectangle 22"/>
          <p:cNvSpPr>
            <a:spLocks noChangeArrowheads="1"/>
          </p:cNvSpPr>
          <p:nvPr/>
        </p:nvSpPr>
        <p:spPr bwMode="auto">
          <a:xfrm>
            <a:off x="3600450" y="2914650"/>
            <a:ext cx="685800" cy="6858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3</a:t>
            </a:r>
            <a:endParaRPr lang="en-US" b="1">
              <a:cs typeface="Arial" charset="0"/>
            </a:endParaRPr>
          </a:p>
        </p:txBody>
      </p:sp>
      <p:sp>
        <p:nvSpPr>
          <p:cNvPr id="1474575" name="Rectangle 23"/>
          <p:cNvSpPr>
            <a:spLocks noChangeArrowheads="1"/>
          </p:cNvSpPr>
          <p:nvPr/>
        </p:nvSpPr>
        <p:spPr bwMode="auto">
          <a:xfrm>
            <a:off x="4970463" y="2914650"/>
            <a:ext cx="685800" cy="685800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2</a:t>
            </a:r>
            <a:endParaRPr lang="en-US" b="1">
              <a:cs typeface="Arial" charset="0"/>
            </a:endParaRPr>
          </a:p>
        </p:txBody>
      </p:sp>
      <p:sp>
        <p:nvSpPr>
          <p:cNvPr id="1474576" name="Rectangle 24"/>
          <p:cNvSpPr>
            <a:spLocks noChangeArrowheads="1"/>
          </p:cNvSpPr>
          <p:nvPr/>
        </p:nvSpPr>
        <p:spPr bwMode="auto">
          <a:xfrm>
            <a:off x="6342063" y="2914650"/>
            <a:ext cx="685800" cy="685800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cs typeface="Arial" charset="0"/>
              </a:rPr>
              <a:t>1</a:t>
            </a:r>
            <a:endParaRPr lang="en-US" b="1">
              <a:cs typeface="Arial" charset="0"/>
            </a:endParaRPr>
          </a:p>
        </p:txBody>
      </p:sp>
      <p:sp>
        <p:nvSpPr>
          <p:cNvPr id="1474577" name="TextBox 25"/>
          <p:cNvSpPr txBox="1">
            <a:spLocks noChangeArrowheads="1"/>
          </p:cNvSpPr>
          <p:nvPr/>
        </p:nvSpPr>
        <p:spPr bwMode="auto">
          <a:xfrm>
            <a:off x="6477000" y="3887788"/>
            <a:ext cx="51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4 7</a:t>
            </a:r>
          </a:p>
          <a:p>
            <a:r>
              <a:rPr lang="en-US" dirty="0">
                <a:cs typeface="Arial" charset="0"/>
              </a:rPr>
              <a:t>5 3</a:t>
            </a:r>
          </a:p>
          <a:p>
            <a:r>
              <a:rPr lang="en-US" dirty="0">
                <a:cs typeface="Arial" charset="0"/>
              </a:rPr>
              <a:t>6 2</a:t>
            </a:r>
          </a:p>
          <a:p>
            <a:r>
              <a:rPr lang="en-US" dirty="0">
                <a:cs typeface="Arial" charset="0"/>
              </a:rPr>
              <a:t>0 1</a:t>
            </a:r>
          </a:p>
        </p:txBody>
      </p:sp>
      <p:sp>
        <p:nvSpPr>
          <p:cNvPr id="1474578" name="TextBox 14"/>
          <p:cNvSpPr txBox="1">
            <a:spLocks noChangeArrowheads="1"/>
          </p:cNvSpPr>
          <p:nvPr/>
        </p:nvSpPr>
        <p:spPr bwMode="auto">
          <a:xfrm>
            <a:off x="228600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0 7</a:t>
            </a:r>
          </a:p>
          <a:p>
            <a:r>
              <a:rPr lang="en-US" dirty="0">
                <a:cs typeface="Arial" charset="0"/>
              </a:rPr>
              <a:t>1 6</a:t>
            </a:r>
          </a:p>
          <a:p>
            <a:r>
              <a:rPr lang="en-US" dirty="0">
                <a:cs typeface="Arial" charset="0"/>
              </a:rPr>
              <a:t>2 5</a:t>
            </a:r>
          </a:p>
          <a:p>
            <a:r>
              <a:rPr lang="en-US" dirty="0">
                <a:cs typeface="Arial" charset="0"/>
              </a:rPr>
              <a:t>3 4</a:t>
            </a:r>
          </a:p>
          <a:p>
            <a:r>
              <a:rPr lang="en-US" dirty="0">
                <a:cs typeface="Arial" charset="0"/>
              </a:rPr>
              <a:t>3 7</a:t>
            </a:r>
          </a:p>
          <a:p>
            <a:r>
              <a:rPr lang="en-US" dirty="0">
                <a:cs typeface="Arial" charset="0"/>
              </a:rPr>
              <a:t>0 6</a:t>
            </a:r>
          </a:p>
          <a:p>
            <a:r>
              <a:rPr lang="en-US" dirty="0">
                <a:cs typeface="Arial" charset="0"/>
              </a:rPr>
              <a:t>1 5</a:t>
            </a:r>
          </a:p>
          <a:p>
            <a:r>
              <a:rPr lang="en-US" dirty="0">
                <a:cs typeface="Arial" charset="0"/>
              </a:rPr>
              <a:t>2 4</a:t>
            </a:r>
          </a:p>
        </p:txBody>
      </p:sp>
      <p:sp>
        <p:nvSpPr>
          <p:cNvPr id="1474579" name="TextBox 16"/>
          <p:cNvSpPr txBox="1">
            <a:spLocks noChangeArrowheads="1"/>
          </p:cNvSpPr>
          <p:nvPr/>
        </p:nvSpPr>
        <p:spPr bwMode="auto">
          <a:xfrm>
            <a:off x="36766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6 7</a:t>
            </a:r>
          </a:p>
          <a:p>
            <a:r>
              <a:rPr lang="en-US" dirty="0">
                <a:cs typeface="Arial" charset="0"/>
              </a:rPr>
              <a:t>0 5</a:t>
            </a:r>
          </a:p>
          <a:p>
            <a:r>
              <a:rPr lang="en-US" dirty="0">
                <a:cs typeface="Arial" charset="0"/>
              </a:rPr>
              <a:t>1 4</a:t>
            </a:r>
          </a:p>
          <a:p>
            <a:r>
              <a:rPr lang="en-US" dirty="0">
                <a:cs typeface="Arial" charset="0"/>
              </a:rPr>
              <a:t>2 3</a:t>
            </a:r>
          </a:p>
          <a:p>
            <a:r>
              <a:rPr lang="en-US" dirty="0">
                <a:cs typeface="Arial" charset="0"/>
              </a:rPr>
              <a:t>2 7</a:t>
            </a:r>
          </a:p>
          <a:p>
            <a:r>
              <a:rPr lang="en-US" dirty="0">
                <a:cs typeface="Arial" charset="0"/>
              </a:rPr>
              <a:t>6 5</a:t>
            </a:r>
          </a:p>
          <a:p>
            <a:r>
              <a:rPr lang="en-US" dirty="0">
                <a:cs typeface="Arial" charset="0"/>
              </a:rPr>
              <a:t>0 4</a:t>
            </a:r>
          </a:p>
          <a:p>
            <a:r>
              <a:rPr lang="en-US" dirty="0">
                <a:cs typeface="Arial" charset="0"/>
              </a:rPr>
              <a:t>1 3</a:t>
            </a:r>
          </a:p>
        </p:txBody>
      </p:sp>
      <p:sp>
        <p:nvSpPr>
          <p:cNvPr id="1474580" name="TextBox 18"/>
          <p:cNvSpPr txBox="1">
            <a:spLocks noChangeArrowheads="1"/>
          </p:cNvSpPr>
          <p:nvPr/>
        </p:nvSpPr>
        <p:spPr bwMode="auto">
          <a:xfrm>
            <a:off x="5124450" y="3887788"/>
            <a:ext cx="514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5 7</a:t>
            </a:r>
          </a:p>
          <a:p>
            <a:r>
              <a:rPr lang="en-US" dirty="0">
                <a:cs typeface="Arial" charset="0"/>
              </a:rPr>
              <a:t>6 4</a:t>
            </a:r>
          </a:p>
          <a:p>
            <a:r>
              <a:rPr lang="en-US" dirty="0">
                <a:cs typeface="Arial" charset="0"/>
              </a:rPr>
              <a:t>0 3</a:t>
            </a:r>
          </a:p>
          <a:p>
            <a:r>
              <a:rPr lang="en-US" dirty="0">
                <a:cs typeface="Arial" charset="0"/>
              </a:rPr>
              <a:t>1 2</a:t>
            </a:r>
          </a:p>
          <a:p>
            <a:r>
              <a:rPr lang="en-US" dirty="0">
                <a:cs typeface="Arial" charset="0"/>
              </a:rPr>
              <a:t>1 7</a:t>
            </a:r>
          </a:p>
          <a:p>
            <a:r>
              <a:rPr lang="en-US" dirty="0">
                <a:cs typeface="Arial" charset="0"/>
              </a:rPr>
              <a:t>5 4</a:t>
            </a:r>
          </a:p>
          <a:p>
            <a:r>
              <a:rPr lang="en-US" dirty="0">
                <a:cs typeface="Arial" charset="0"/>
              </a:rPr>
              <a:t>6 3</a:t>
            </a:r>
          </a:p>
          <a:p>
            <a:r>
              <a:rPr lang="en-US" dirty="0">
                <a:cs typeface="Arial" charset="0"/>
              </a:rPr>
              <a:t>0 2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Big dataset cannot be too sparse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1M data instances cannot belong to 1M classes</a:t>
            </a:r>
          </a:p>
          <a:p>
            <a:pPr lvl="1"/>
            <a:r>
              <a:rPr lang="en-US" dirty="0" smtClean="0"/>
              <a:t>Simply because it’s not practical to have 1M classes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Here’s a statistical experiment, in text domain:</a:t>
            </a:r>
          </a:p>
          <a:p>
            <a:pPr lvl="1"/>
            <a:r>
              <a:rPr lang="en-US" dirty="0" smtClean="0"/>
              <a:t>1M documents</a:t>
            </a:r>
          </a:p>
          <a:p>
            <a:pPr lvl="1"/>
            <a:r>
              <a:rPr lang="en-US" dirty="0" smtClean="0"/>
              <a:t>Each document is 100 words long</a:t>
            </a:r>
          </a:p>
          <a:p>
            <a:pPr lvl="1"/>
            <a:r>
              <a:rPr lang="en-US" dirty="0" smtClean="0"/>
              <a:t>Randomly sampled from a unigram language model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stopwords</a:t>
            </a:r>
            <a:endParaRPr lang="en-US" dirty="0" smtClean="0"/>
          </a:p>
          <a:p>
            <a:pPr lvl="1"/>
            <a:r>
              <a:rPr lang="en-US" b="1" dirty="0" smtClean="0"/>
              <a:t>245M pairs have word overlap of 10% or more</a:t>
            </a:r>
            <a:endParaRPr lang="en-US" dirty="0" smtClean="0"/>
          </a:p>
          <a:p>
            <a:r>
              <a:rPr lang="en-US" dirty="0" smtClean="0"/>
              <a:t>Real-world datasets are denser than random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428038" cy="4587875"/>
          </a:xfrm>
        </p:spPr>
        <p:txBody>
          <a:bodyPr/>
          <a:lstStyle/>
          <a:p>
            <a:r>
              <a:rPr lang="en-US" dirty="0" err="1" smtClean="0"/>
              <a:t>DataLoom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Parallelization of sequential co-clustering</a:t>
            </a:r>
          </a:p>
          <a:p>
            <a:pPr lvl="1"/>
            <a:r>
              <a:rPr lang="en-US" dirty="0"/>
              <a:t>MPI-based implementation</a:t>
            </a:r>
          </a:p>
          <a:p>
            <a:r>
              <a:rPr lang="en-US" dirty="0" err="1"/>
              <a:t>Centroid</a:t>
            </a:r>
            <a:r>
              <a:rPr lang="en-US" dirty="0"/>
              <a:t>-based IT-CC:</a:t>
            </a:r>
          </a:p>
          <a:p>
            <a:pPr lvl="1"/>
            <a:r>
              <a:rPr lang="en-US" dirty="0"/>
              <a:t>Implementation in </a:t>
            </a:r>
            <a:r>
              <a:rPr lang="en-US" dirty="0" err="1" smtClean="0"/>
              <a:t>MapReduce</a:t>
            </a:r>
            <a:endParaRPr lang="en-US" dirty="0"/>
          </a:p>
          <a:p>
            <a:r>
              <a:rPr lang="en-US" dirty="0"/>
              <a:t>Double </a:t>
            </a:r>
            <a:r>
              <a:rPr lang="en-US" i="1" dirty="0"/>
              <a:t>k</a:t>
            </a:r>
            <a:r>
              <a:rPr lang="en-US" dirty="0"/>
              <a:t>-means:</a:t>
            </a:r>
          </a:p>
          <a:p>
            <a:pPr lvl="1"/>
            <a:r>
              <a:rPr lang="en-US" dirty="0"/>
              <a:t>Co-clustering in Euclidean space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700" name="Rectangle 4"/>
          <p:cNvSpPr>
            <a:spLocks noChangeArrowheads="1"/>
          </p:cNvSpPr>
          <p:nvPr/>
        </p:nvSpPr>
        <p:spPr bwMode="auto">
          <a:xfrm>
            <a:off x="617538" y="1504950"/>
            <a:ext cx="8143875" cy="355600"/>
          </a:xfrm>
          <a:prstGeom prst="rect">
            <a:avLst/>
          </a:prstGeom>
          <a:solidFill>
            <a:srgbClr val="005695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costs per full iteration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492250"/>
            <a:ext cx="8394700" cy="45878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  k</a:t>
            </a:r>
            <a:r>
              <a:rPr lang="en-US" dirty="0">
                <a:solidFill>
                  <a:schemeClr val="bg1"/>
                </a:solidFill>
              </a:rPr>
              <a:t> : #clusters, 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 : #machines, 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 : #values in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Y | 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</a:rPr>
            </a:br>
            <a:endParaRPr lang="en-US" dirty="0"/>
          </a:p>
          <a:p>
            <a:r>
              <a:rPr lang="en-US" dirty="0"/>
              <a:t>Communication:</a:t>
            </a:r>
          </a:p>
          <a:p>
            <a:pPr lvl="1"/>
            <a:r>
              <a:rPr lang="en-US" dirty="0" err="1"/>
              <a:t>centroid</a:t>
            </a:r>
            <a:r>
              <a:rPr lang="en-US" dirty="0"/>
              <a:t>-based	</a:t>
            </a:r>
            <a:r>
              <a:rPr lang="en-US" i="1" dirty="0">
                <a:latin typeface="Times New Roman" pitchFamily="18" charset="0"/>
              </a:rPr>
              <a:t>O(2m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i="1" dirty="0">
                <a:latin typeface="Times New Roman" pitchFamily="18" charset="0"/>
              </a:rPr>
              <a:t> k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 </a:t>
            </a:r>
            <a:r>
              <a:rPr lang="en-US" i="1" dirty="0">
                <a:latin typeface="Times New Roman" pitchFamily="18" charset="0"/>
              </a:rPr>
              <a:t>|Y|)	= </a:t>
            </a:r>
            <a:r>
              <a:rPr lang="en-US" b="1" i="1" dirty="0">
                <a:latin typeface="Times New Roman" pitchFamily="18" charset="0"/>
              </a:rPr>
              <a:t>O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b="1" i="1" dirty="0">
                <a:latin typeface="Times New Roman" pitchFamily="18" charset="0"/>
              </a:rPr>
              <a:t> k</a:t>
            </a:r>
            <a:r>
              <a:rPr lang="en-US" b="1" i="1" baseline="30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DataLoom</a:t>
            </a:r>
            <a:r>
              <a:rPr lang="en-US" dirty="0"/>
              <a:t> 	</a:t>
            </a:r>
            <a:r>
              <a:rPr lang="en-US" dirty="0" smtClean="0"/>
              <a:t>	</a:t>
            </a:r>
            <a:r>
              <a:rPr lang="en-US" i="1" dirty="0" smtClean="0">
                <a:latin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</a:rPr>
              <a:t>((k-1)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i="1" dirty="0">
                <a:latin typeface="Times New Roman" pitchFamily="18" charset="0"/>
              </a:rPr>
              <a:t> (v/2))	= </a:t>
            </a:r>
            <a:r>
              <a:rPr lang="en-US" b="1" i="1" dirty="0">
                <a:latin typeface="Times New Roman" pitchFamily="18" charset="0"/>
              </a:rPr>
              <a:t>O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k </a:t>
            </a:r>
            <a:r>
              <a:rPr lang="en-US" b="1" i="1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b="1" i="1" dirty="0">
                <a:latin typeface="Times New Roman" pitchFamily="18" charset="0"/>
              </a:rPr>
              <a:t> v</a:t>
            </a:r>
            <a:r>
              <a:rPr lang="en-US" b="1" dirty="0">
                <a:latin typeface="Times New Roman" pitchFamily="18" charset="0"/>
              </a:rPr>
              <a:t>)</a:t>
            </a:r>
            <a:r>
              <a:rPr lang="en-US" b="1" i="1" dirty="0">
                <a:latin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</a:rPr>
            </a:br>
            <a:endParaRPr lang="en-US" b="1" dirty="0"/>
          </a:p>
          <a:p>
            <a:r>
              <a:rPr lang="en-US" dirty="0" smtClean="0"/>
              <a:t>In our experiments (many </a:t>
            </a:r>
            <a:r>
              <a:rPr lang="en-US" dirty="0"/>
              <a:t>machines, sparse </a:t>
            </a:r>
            <a:r>
              <a:rPr lang="en-US" dirty="0" smtClean="0"/>
              <a:t>data):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latin typeface="Times New Roman" pitchFamily="18" charset="0"/>
              </a:rPr>
              <a:t>	</a:t>
            </a:r>
            <a:r>
              <a:rPr lang="en-US" sz="2400" dirty="0"/>
              <a:t>(sending </a:t>
            </a:r>
            <a:r>
              <a:rPr lang="en-US" sz="2400" dirty="0" err="1"/>
              <a:t>centroids</a:t>
            </a:r>
            <a:r>
              <a:rPr lang="en-US" sz="2400" dirty="0"/>
              <a:t>)</a:t>
            </a:r>
            <a:r>
              <a:rPr lang="en-US" dirty="0"/>
              <a:t>  </a:t>
            </a:r>
            <a:r>
              <a:rPr lang="en-US" i="1" dirty="0">
                <a:latin typeface="Times New Roman" pitchFamily="18" charset="0"/>
              </a:rPr>
              <a:t>2m|Y|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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</a:rPr>
              <a:t>v/2  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dirty="0"/>
              <a:t>sending cluster)</a:t>
            </a:r>
          </a:p>
          <a:p>
            <a:endParaRPr lang="en-US" sz="2400" dirty="0"/>
          </a:p>
          <a:p>
            <a:r>
              <a:rPr lang="en-US" dirty="0"/>
              <a:t>CPU cycles: </a:t>
            </a:r>
            <a:r>
              <a:rPr lang="en-US" b="1" i="1" dirty="0">
                <a:latin typeface="Times New Roman" pitchFamily="18" charset="0"/>
              </a:rPr>
              <a:t>O(k </a:t>
            </a:r>
            <a:r>
              <a:rPr lang="en-US" b="1" i="1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b="1" i="1" dirty="0">
                <a:latin typeface="Times New Roman" pitchFamily="18" charset="0"/>
              </a:rPr>
              <a:t> v)</a:t>
            </a:r>
            <a:r>
              <a:rPr lang="en-US" dirty="0"/>
              <a:t> </a:t>
            </a:r>
            <a:r>
              <a:rPr lang="en-US" sz="2400" dirty="0"/>
              <a:t>for both </a:t>
            </a:r>
            <a:r>
              <a:rPr lang="en-US" sz="2400" dirty="0" err="1"/>
              <a:t>centroid</a:t>
            </a:r>
            <a:r>
              <a:rPr lang="en-US" sz="2400" dirty="0"/>
              <a:t>-based &amp; </a:t>
            </a:r>
            <a:r>
              <a:rPr lang="en-US" sz="2400" dirty="0" err="1"/>
              <a:t>DataLoom</a:t>
            </a:r>
            <a:endParaRPr lang="en-US" sz="2400" dirty="0"/>
          </a:p>
        </p:txBody>
      </p:sp>
      <p:sp>
        <p:nvSpPr>
          <p:cNvPr id="1437701" name="Text Box 5"/>
          <p:cNvSpPr txBox="1">
            <a:spLocks noChangeArrowheads="1"/>
          </p:cNvSpPr>
          <p:nvPr/>
        </p:nvSpPr>
        <p:spPr bwMode="auto">
          <a:xfrm>
            <a:off x="7854950" y="1276350"/>
            <a:ext cx="3714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1437703" name="Text Box 7"/>
          <p:cNvSpPr txBox="1">
            <a:spLocks noChangeArrowheads="1"/>
          </p:cNvSpPr>
          <p:nvPr/>
        </p:nvSpPr>
        <p:spPr bwMode="auto">
          <a:xfrm>
            <a:off x="5572125" y="2733675"/>
            <a:ext cx="3714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~</a:t>
            </a:r>
          </a:p>
        </p:txBody>
      </p:sp>
      <p:sp>
        <p:nvSpPr>
          <p:cNvPr id="1437704" name="Text Box 8"/>
          <p:cNvSpPr txBox="1">
            <a:spLocks noChangeArrowheads="1"/>
          </p:cNvSpPr>
          <p:nvPr/>
        </p:nvSpPr>
        <p:spPr bwMode="auto">
          <a:xfrm>
            <a:off x="4267200" y="4365625"/>
            <a:ext cx="3714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~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Title 1"/>
          <p:cNvSpPr>
            <a:spLocks noGrp="1"/>
          </p:cNvSpPr>
          <p:nvPr>
            <p:ph type="title" idx="4294967295"/>
          </p:nvPr>
        </p:nvSpPr>
        <p:spPr>
          <a:xfrm>
            <a:off x="434975" y="117475"/>
            <a:ext cx="8229600" cy="1143000"/>
          </a:xfrm>
        </p:spPr>
        <p:txBody>
          <a:bodyPr/>
          <a:lstStyle/>
          <a:p>
            <a:r>
              <a:rPr lang="en-US"/>
              <a:t>Experimental results</a:t>
            </a:r>
          </a:p>
        </p:txBody>
      </p:sp>
      <p:sp>
        <p:nvSpPr>
          <p:cNvPr id="1446915" name="Content Placeholder 3"/>
          <p:cNvSpPr>
            <a:spLocks noGrp="1"/>
          </p:cNvSpPr>
          <p:nvPr>
            <p:ph sz="half" idx="4294967295"/>
          </p:nvPr>
        </p:nvSpPr>
        <p:spPr>
          <a:xfrm>
            <a:off x="635000" y="1638300"/>
            <a:ext cx="4040188" cy="3605213"/>
          </a:xfrm>
        </p:spPr>
        <p:txBody>
          <a:bodyPr/>
          <a:lstStyle/>
          <a:p>
            <a:r>
              <a:rPr lang="en-US" sz="2400"/>
              <a:t>RCV1 dataset</a:t>
            </a:r>
          </a:p>
          <a:p>
            <a:pPr lvl="1"/>
            <a:r>
              <a:rPr lang="en-US" sz="2000"/>
              <a:t>800,000 docs</a:t>
            </a:r>
          </a:p>
          <a:p>
            <a:pPr lvl="1"/>
            <a:r>
              <a:rPr lang="en-US" sz="2000"/>
              <a:t>150,000 words</a:t>
            </a:r>
          </a:p>
          <a:p>
            <a:endParaRPr lang="en-US" sz="24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636713"/>
            <a:ext cx="4041775" cy="3951287"/>
          </a:xfrm>
        </p:spPr>
        <p:txBody>
          <a:bodyPr/>
          <a:lstStyle/>
          <a:p>
            <a:r>
              <a:rPr lang="en-US"/>
              <a:t>Netflix </a:t>
            </a:r>
            <a:r>
              <a:rPr lang="en-US" sz="2400"/>
              <a:t>(KDD Cup ‘07)</a:t>
            </a:r>
          </a:p>
          <a:p>
            <a:pPr lvl="1"/>
            <a:r>
              <a:rPr lang="en-US" sz="2000"/>
              <a:t>18,000 movies</a:t>
            </a:r>
          </a:p>
          <a:p>
            <a:pPr lvl="1"/>
            <a:r>
              <a:rPr lang="en-US" sz="2000"/>
              <a:t>480,000 users</a:t>
            </a:r>
            <a:endParaRPr lang="en-US" sz="1800"/>
          </a:p>
        </p:txBody>
      </p:sp>
      <p:sp>
        <p:nvSpPr>
          <p:cNvPr id="1446919" name="Slide Number Placeholder 8"/>
          <p:cNvSpPr txBox="1">
            <a:spLocks noGrp="1"/>
          </p:cNvSpPr>
          <p:nvPr/>
        </p:nvSpPr>
        <p:spPr bwMode="auto">
          <a:xfrm>
            <a:off x="8229600" y="6629400"/>
            <a:ext cx="762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0"/>
              </a:spcBef>
            </a:pPr>
            <a:fld id="{94D4B00F-C6EF-408F-A17B-C97768F2CBC9}" type="slidenum">
              <a:rPr lang="en-US" sz="900">
                <a:solidFill>
                  <a:srgbClr val="848589"/>
                </a:solidFill>
              </a:rPr>
              <a:pPr algn="r" eaLnBrk="0" hangingPunct="0">
                <a:spcBef>
                  <a:spcPct val="0"/>
                </a:spcBef>
              </a:pPr>
              <a:t>112</a:t>
            </a:fld>
            <a:endParaRPr lang="en-US" sz="900">
              <a:solidFill>
                <a:srgbClr val="848589"/>
              </a:solidFill>
            </a:endParaRPr>
          </a:p>
        </p:txBody>
      </p:sp>
      <p:pic>
        <p:nvPicPr>
          <p:cNvPr id="1446920" name="Picture 9" descr="rcv1_pre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1150"/>
            <a:ext cx="401161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892175" y="2854325"/>
            <a:ext cx="3560763" cy="1493838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55 2</a:t>
            </a:r>
            <a:r>
              <a:rPr lang="en-US" baseline="30000" dirty="0"/>
              <a:t>nd</a:t>
            </a:r>
            <a:r>
              <a:rPr lang="en-US" dirty="0"/>
              <a:t>-level Reuters categories</a:t>
            </a:r>
          </a:p>
          <a:p>
            <a:pPr>
              <a:buFontTx/>
              <a:buChar char="•"/>
            </a:pPr>
            <a:r>
              <a:rPr lang="en-US" dirty="0"/>
              <a:t> 800 document </a:t>
            </a:r>
            <a:r>
              <a:rPr lang="en-US" dirty="0" smtClean="0"/>
              <a:t>/ </a:t>
            </a:r>
            <a:r>
              <a:rPr lang="en-US" dirty="0"/>
              <a:t>800 term clusters</a:t>
            </a:r>
          </a:p>
          <a:p>
            <a:pPr>
              <a:buFontTx/>
              <a:buChar char="•"/>
            </a:pPr>
            <a:r>
              <a:rPr lang="en-US" dirty="0"/>
              <a:t> clustering without label information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choose the mode of each </a:t>
            </a:r>
            <a:r>
              <a:rPr lang="en-US" dirty="0"/>
              <a:t>cluster</a:t>
            </a:r>
          </a:p>
        </p:txBody>
      </p:sp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4687888" y="2855913"/>
            <a:ext cx="3970337" cy="3395662"/>
            <a:chOff x="2953" y="1799"/>
            <a:chExt cx="2501" cy="2139"/>
          </a:xfrm>
        </p:grpSpPr>
        <p:sp>
          <p:nvSpPr>
            <p:cNvPr id="144692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954" y="1799"/>
              <a:ext cx="2500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28" name="Rectangle 16"/>
            <p:cNvSpPr>
              <a:spLocks noChangeArrowheads="1"/>
            </p:cNvSpPr>
            <p:nvPr/>
          </p:nvSpPr>
          <p:spPr bwMode="auto">
            <a:xfrm>
              <a:off x="2954" y="1799"/>
              <a:ext cx="2495" cy="21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29" name="Rectangle 17"/>
            <p:cNvSpPr>
              <a:spLocks noChangeArrowheads="1"/>
            </p:cNvSpPr>
            <p:nvPr/>
          </p:nvSpPr>
          <p:spPr bwMode="auto">
            <a:xfrm>
              <a:off x="2953" y="1799"/>
              <a:ext cx="2500" cy="21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0" name="Rectangle 18"/>
            <p:cNvSpPr>
              <a:spLocks noChangeArrowheads="1"/>
            </p:cNvSpPr>
            <p:nvPr/>
          </p:nvSpPr>
          <p:spPr bwMode="auto">
            <a:xfrm>
              <a:off x="3293" y="1981"/>
              <a:ext cx="1923" cy="17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1" name="Line 19"/>
            <p:cNvSpPr>
              <a:spLocks noChangeShapeType="1"/>
            </p:cNvSpPr>
            <p:nvPr/>
          </p:nvSpPr>
          <p:spPr bwMode="auto">
            <a:xfrm flipV="1">
              <a:off x="3293" y="1981"/>
              <a:ext cx="0" cy="1706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2" name="Line 20"/>
            <p:cNvSpPr>
              <a:spLocks noChangeShapeType="1"/>
            </p:cNvSpPr>
            <p:nvPr/>
          </p:nvSpPr>
          <p:spPr bwMode="auto">
            <a:xfrm>
              <a:off x="3293" y="1981"/>
              <a:ext cx="1923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3" name="Line 21"/>
            <p:cNvSpPr>
              <a:spLocks noChangeShapeType="1"/>
            </p:cNvSpPr>
            <p:nvPr/>
          </p:nvSpPr>
          <p:spPr bwMode="auto">
            <a:xfrm>
              <a:off x="5216" y="1981"/>
              <a:ext cx="0" cy="1706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4" name="Line 22"/>
            <p:cNvSpPr>
              <a:spLocks noChangeShapeType="1"/>
            </p:cNvSpPr>
            <p:nvPr/>
          </p:nvSpPr>
          <p:spPr bwMode="auto">
            <a:xfrm flipH="1">
              <a:off x="3293" y="3687"/>
              <a:ext cx="1923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5" name="Line 23"/>
            <p:cNvSpPr>
              <a:spLocks noChangeShapeType="1"/>
            </p:cNvSpPr>
            <p:nvPr/>
          </p:nvSpPr>
          <p:spPr bwMode="auto">
            <a:xfrm>
              <a:off x="3293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6" name="Line 24"/>
            <p:cNvSpPr>
              <a:spLocks noChangeShapeType="1"/>
            </p:cNvSpPr>
            <p:nvPr/>
          </p:nvSpPr>
          <p:spPr bwMode="auto">
            <a:xfrm>
              <a:off x="3316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7" name="Line 25"/>
            <p:cNvSpPr>
              <a:spLocks noChangeShapeType="1"/>
            </p:cNvSpPr>
            <p:nvPr/>
          </p:nvSpPr>
          <p:spPr bwMode="auto">
            <a:xfrm>
              <a:off x="3339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8" name="Line 26"/>
            <p:cNvSpPr>
              <a:spLocks noChangeShapeType="1"/>
            </p:cNvSpPr>
            <p:nvPr/>
          </p:nvSpPr>
          <p:spPr bwMode="auto">
            <a:xfrm>
              <a:off x="336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39" name="Line 27"/>
            <p:cNvSpPr>
              <a:spLocks noChangeShapeType="1"/>
            </p:cNvSpPr>
            <p:nvPr/>
          </p:nvSpPr>
          <p:spPr bwMode="auto">
            <a:xfrm>
              <a:off x="3386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0" name="Line 28"/>
            <p:cNvSpPr>
              <a:spLocks noChangeShapeType="1"/>
            </p:cNvSpPr>
            <p:nvPr/>
          </p:nvSpPr>
          <p:spPr bwMode="auto">
            <a:xfrm>
              <a:off x="3409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1" name="Line 29"/>
            <p:cNvSpPr>
              <a:spLocks noChangeShapeType="1"/>
            </p:cNvSpPr>
            <p:nvPr/>
          </p:nvSpPr>
          <p:spPr bwMode="auto">
            <a:xfrm>
              <a:off x="3432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2" name="Line 30"/>
            <p:cNvSpPr>
              <a:spLocks noChangeShapeType="1"/>
            </p:cNvSpPr>
            <p:nvPr/>
          </p:nvSpPr>
          <p:spPr bwMode="auto">
            <a:xfrm>
              <a:off x="3456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3" name="Line 31"/>
            <p:cNvSpPr>
              <a:spLocks noChangeShapeType="1"/>
            </p:cNvSpPr>
            <p:nvPr/>
          </p:nvSpPr>
          <p:spPr bwMode="auto">
            <a:xfrm>
              <a:off x="3478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4" name="Line 32"/>
            <p:cNvSpPr>
              <a:spLocks noChangeShapeType="1"/>
            </p:cNvSpPr>
            <p:nvPr/>
          </p:nvSpPr>
          <p:spPr bwMode="auto">
            <a:xfrm>
              <a:off x="350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5" name="Line 33"/>
            <p:cNvSpPr>
              <a:spLocks noChangeShapeType="1"/>
            </p:cNvSpPr>
            <p:nvPr/>
          </p:nvSpPr>
          <p:spPr bwMode="auto">
            <a:xfrm>
              <a:off x="3525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6" name="Line 34"/>
            <p:cNvSpPr>
              <a:spLocks noChangeShapeType="1"/>
            </p:cNvSpPr>
            <p:nvPr/>
          </p:nvSpPr>
          <p:spPr bwMode="auto">
            <a:xfrm>
              <a:off x="3548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7" name="Line 35"/>
            <p:cNvSpPr>
              <a:spLocks noChangeShapeType="1"/>
            </p:cNvSpPr>
            <p:nvPr/>
          </p:nvSpPr>
          <p:spPr bwMode="auto">
            <a:xfrm>
              <a:off x="357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8" name="Line 36"/>
            <p:cNvSpPr>
              <a:spLocks noChangeShapeType="1"/>
            </p:cNvSpPr>
            <p:nvPr/>
          </p:nvSpPr>
          <p:spPr bwMode="auto">
            <a:xfrm>
              <a:off x="3595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49" name="Line 37"/>
            <p:cNvSpPr>
              <a:spLocks noChangeShapeType="1"/>
            </p:cNvSpPr>
            <p:nvPr/>
          </p:nvSpPr>
          <p:spPr bwMode="auto">
            <a:xfrm>
              <a:off x="3618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0" name="Line 38"/>
            <p:cNvSpPr>
              <a:spLocks noChangeShapeType="1"/>
            </p:cNvSpPr>
            <p:nvPr/>
          </p:nvSpPr>
          <p:spPr bwMode="auto">
            <a:xfrm>
              <a:off x="364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1" name="Line 39"/>
            <p:cNvSpPr>
              <a:spLocks noChangeShapeType="1"/>
            </p:cNvSpPr>
            <p:nvPr/>
          </p:nvSpPr>
          <p:spPr bwMode="auto">
            <a:xfrm>
              <a:off x="3665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2" name="Line 40"/>
            <p:cNvSpPr>
              <a:spLocks noChangeShapeType="1"/>
            </p:cNvSpPr>
            <p:nvPr/>
          </p:nvSpPr>
          <p:spPr bwMode="auto">
            <a:xfrm>
              <a:off x="3688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3" name="Line 41"/>
            <p:cNvSpPr>
              <a:spLocks noChangeShapeType="1"/>
            </p:cNvSpPr>
            <p:nvPr/>
          </p:nvSpPr>
          <p:spPr bwMode="auto">
            <a:xfrm>
              <a:off x="371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4" name="Line 42"/>
            <p:cNvSpPr>
              <a:spLocks noChangeShapeType="1"/>
            </p:cNvSpPr>
            <p:nvPr/>
          </p:nvSpPr>
          <p:spPr bwMode="auto">
            <a:xfrm>
              <a:off x="3734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5" name="Line 43"/>
            <p:cNvSpPr>
              <a:spLocks noChangeShapeType="1"/>
            </p:cNvSpPr>
            <p:nvPr/>
          </p:nvSpPr>
          <p:spPr bwMode="auto">
            <a:xfrm>
              <a:off x="3758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6" name="Line 44"/>
            <p:cNvSpPr>
              <a:spLocks noChangeShapeType="1"/>
            </p:cNvSpPr>
            <p:nvPr/>
          </p:nvSpPr>
          <p:spPr bwMode="auto">
            <a:xfrm>
              <a:off x="378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7" name="Line 45"/>
            <p:cNvSpPr>
              <a:spLocks noChangeShapeType="1"/>
            </p:cNvSpPr>
            <p:nvPr/>
          </p:nvSpPr>
          <p:spPr bwMode="auto">
            <a:xfrm>
              <a:off x="3804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8" name="Line 46"/>
            <p:cNvSpPr>
              <a:spLocks noChangeShapeType="1"/>
            </p:cNvSpPr>
            <p:nvPr/>
          </p:nvSpPr>
          <p:spPr bwMode="auto">
            <a:xfrm>
              <a:off x="3827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59" name="Line 47"/>
            <p:cNvSpPr>
              <a:spLocks noChangeShapeType="1"/>
            </p:cNvSpPr>
            <p:nvPr/>
          </p:nvSpPr>
          <p:spPr bwMode="auto">
            <a:xfrm>
              <a:off x="3850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0" name="Line 48"/>
            <p:cNvSpPr>
              <a:spLocks noChangeShapeType="1"/>
            </p:cNvSpPr>
            <p:nvPr/>
          </p:nvSpPr>
          <p:spPr bwMode="auto">
            <a:xfrm>
              <a:off x="3874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1" name="Line 49"/>
            <p:cNvSpPr>
              <a:spLocks noChangeShapeType="1"/>
            </p:cNvSpPr>
            <p:nvPr/>
          </p:nvSpPr>
          <p:spPr bwMode="auto">
            <a:xfrm>
              <a:off x="3897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3920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3" name="Line 51"/>
            <p:cNvSpPr>
              <a:spLocks noChangeShapeType="1"/>
            </p:cNvSpPr>
            <p:nvPr/>
          </p:nvSpPr>
          <p:spPr bwMode="auto">
            <a:xfrm>
              <a:off x="394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3967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5" name="Line 53"/>
            <p:cNvSpPr>
              <a:spLocks noChangeShapeType="1"/>
            </p:cNvSpPr>
            <p:nvPr/>
          </p:nvSpPr>
          <p:spPr bwMode="auto">
            <a:xfrm>
              <a:off x="3990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6" name="Line 54"/>
            <p:cNvSpPr>
              <a:spLocks noChangeShapeType="1"/>
            </p:cNvSpPr>
            <p:nvPr/>
          </p:nvSpPr>
          <p:spPr bwMode="auto">
            <a:xfrm>
              <a:off x="401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7" name="Line 55"/>
            <p:cNvSpPr>
              <a:spLocks noChangeShapeType="1"/>
            </p:cNvSpPr>
            <p:nvPr/>
          </p:nvSpPr>
          <p:spPr bwMode="auto">
            <a:xfrm>
              <a:off x="4037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8" name="Line 56"/>
            <p:cNvSpPr>
              <a:spLocks noChangeShapeType="1"/>
            </p:cNvSpPr>
            <p:nvPr/>
          </p:nvSpPr>
          <p:spPr bwMode="auto">
            <a:xfrm>
              <a:off x="4059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69" name="Line 57"/>
            <p:cNvSpPr>
              <a:spLocks noChangeShapeType="1"/>
            </p:cNvSpPr>
            <p:nvPr/>
          </p:nvSpPr>
          <p:spPr bwMode="auto">
            <a:xfrm>
              <a:off x="408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0" name="Line 58"/>
            <p:cNvSpPr>
              <a:spLocks noChangeShapeType="1"/>
            </p:cNvSpPr>
            <p:nvPr/>
          </p:nvSpPr>
          <p:spPr bwMode="auto">
            <a:xfrm>
              <a:off x="4106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1" name="Line 59"/>
            <p:cNvSpPr>
              <a:spLocks noChangeShapeType="1"/>
            </p:cNvSpPr>
            <p:nvPr/>
          </p:nvSpPr>
          <p:spPr bwMode="auto">
            <a:xfrm>
              <a:off x="4130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2" name="Line 60"/>
            <p:cNvSpPr>
              <a:spLocks noChangeShapeType="1"/>
            </p:cNvSpPr>
            <p:nvPr/>
          </p:nvSpPr>
          <p:spPr bwMode="auto">
            <a:xfrm>
              <a:off x="4152" y="3687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3" name="Line 61"/>
            <p:cNvSpPr>
              <a:spLocks noChangeShapeType="1"/>
            </p:cNvSpPr>
            <p:nvPr/>
          </p:nvSpPr>
          <p:spPr bwMode="auto">
            <a:xfrm>
              <a:off x="4176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4" name="Line 62"/>
            <p:cNvSpPr>
              <a:spLocks noChangeShapeType="1"/>
            </p:cNvSpPr>
            <p:nvPr/>
          </p:nvSpPr>
          <p:spPr bwMode="auto">
            <a:xfrm>
              <a:off x="4199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5" name="Line 63"/>
            <p:cNvSpPr>
              <a:spLocks noChangeShapeType="1"/>
            </p:cNvSpPr>
            <p:nvPr/>
          </p:nvSpPr>
          <p:spPr bwMode="auto">
            <a:xfrm>
              <a:off x="422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6" name="Line 64"/>
            <p:cNvSpPr>
              <a:spLocks noChangeShapeType="1"/>
            </p:cNvSpPr>
            <p:nvPr/>
          </p:nvSpPr>
          <p:spPr bwMode="auto">
            <a:xfrm>
              <a:off x="4246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7" name="Line 65"/>
            <p:cNvSpPr>
              <a:spLocks noChangeShapeType="1"/>
            </p:cNvSpPr>
            <p:nvPr/>
          </p:nvSpPr>
          <p:spPr bwMode="auto">
            <a:xfrm>
              <a:off x="4269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8" name="Line 66"/>
            <p:cNvSpPr>
              <a:spLocks noChangeShapeType="1"/>
            </p:cNvSpPr>
            <p:nvPr/>
          </p:nvSpPr>
          <p:spPr bwMode="auto">
            <a:xfrm>
              <a:off x="429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79" name="Line 67"/>
            <p:cNvSpPr>
              <a:spLocks noChangeShapeType="1"/>
            </p:cNvSpPr>
            <p:nvPr/>
          </p:nvSpPr>
          <p:spPr bwMode="auto">
            <a:xfrm>
              <a:off x="4315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0" name="Line 68"/>
            <p:cNvSpPr>
              <a:spLocks noChangeShapeType="1"/>
            </p:cNvSpPr>
            <p:nvPr/>
          </p:nvSpPr>
          <p:spPr bwMode="auto">
            <a:xfrm>
              <a:off x="4339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1" name="Line 69"/>
            <p:cNvSpPr>
              <a:spLocks noChangeShapeType="1"/>
            </p:cNvSpPr>
            <p:nvPr/>
          </p:nvSpPr>
          <p:spPr bwMode="auto">
            <a:xfrm>
              <a:off x="436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2" name="Line 70"/>
            <p:cNvSpPr>
              <a:spLocks noChangeShapeType="1"/>
            </p:cNvSpPr>
            <p:nvPr/>
          </p:nvSpPr>
          <p:spPr bwMode="auto">
            <a:xfrm>
              <a:off x="4385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3" name="Line 71"/>
            <p:cNvSpPr>
              <a:spLocks noChangeShapeType="1"/>
            </p:cNvSpPr>
            <p:nvPr/>
          </p:nvSpPr>
          <p:spPr bwMode="auto">
            <a:xfrm>
              <a:off x="4409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4" name="Line 72"/>
            <p:cNvSpPr>
              <a:spLocks noChangeShapeType="1"/>
            </p:cNvSpPr>
            <p:nvPr/>
          </p:nvSpPr>
          <p:spPr bwMode="auto">
            <a:xfrm>
              <a:off x="443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5" name="Line 73"/>
            <p:cNvSpPr>
              <a:spLocks noChangeShapeType="1"/>
            </p:cNvSpPr>
            <p:nvPr/>
          </p:nvSpPr>
          <p:spPr bwMode="auto">
            <a:xfrm>
              <a:off x="4455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6" name="Line 74"/>
            <p:cNvSpPr>
              <a:spLocks noChangeShapeType="1"/>
            </p:cNvSpPr>
            <p:nvPr/>
          </p:nvSpPr>
          <p:spPr bwMode="auto">
            <a:xfrm>
              <a:off x="4478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7" name="Line 75"/>
            <p:cNvSpPr>
              <a:spLocks noChangeShapeType="1"/>
            </p:cNvSpPr>
            <p:nvPr/>
          </p:nvSpPr>
          <p:spPr bwMode="auto">
            <a:xfrm>
              <a:off x="450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8" name="Line 76"/>
            <p:cNvSpPr>
              <a:spLocks noChangeShapeType="1"/>
            </p:cNvSpPr>
            <p:nvPr/>
          </p:nvSpPr>
          <p:spPr bwMode="auto">
            <a:xfrm>
              <a:off x="4524" y="3687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89" name="Line 77"/>
            <p:cNvSpPr>
              <a:spLocks noChangeShapeType="1"/>
            </p:cNvSpPr>
            <p:nvPr/>
          </p:nvSpPr>
          <p:spPr bwMode="auto">
            <a:xfrm>
              <a:off x="4548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0" name="Line 78"/>
            <p:cNvSpPr>
              <a:spLocks noChangeShapeType="1"/>
            </p:cNvSpPr>
            <p:nvPr/>
          </p:nvSpPr>
          <p:spPr bwMode="auto">
            <a:xfrm>
              <a:off x="4571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1" name="Line 79"/>
            <p:cNvSpPr>
              <a:spLocks noChangeShapeType="1"/>
            </p:cNvSpPr>
            <p:nvPr/>
          </p:nvSpPr>
          <p:spPr bwMode="auto">
            <a:xfrm>
              <a:off x="4594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2" name="Line 80"/>
            <p:cNvSpPr>
              <a:spLocks noChangeShapeType="1"/>
            </p:cNvSpPr>
            <p:nvPr/>
          </p:nvSpPr>
          <p:spPr bwMode="auto">
            <a:xfrm>
              <a:off x="4618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3" name="Line 81"/>
            <p:cNvSpPr>
              <a:spLocks noChangeShapeType="1"/>
            </p:cNvSpPr>
            <p:nvPr/>
          </p:nvSpPr>
          <p:spPr bwMode="auto">
            <a:xfrm>
              <a:off x="4641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4" name="Line 82"/>
            <p:cNvSpPr>
              <a:spLocks noChangeShapeType="1"/>
            </p:cNvSpPr>
            <p:nvPr/>
          </p:nvSpPr>
          <p:spPr bwMode="auto">
            <a:xfrm>
              <a:off x="4664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5" name="Line 83"/>
            <p:cNvSpPr>
              <a:spLocks noChangeShapeType="1"/>
            </p:cNvSpPr>
            <p:nvPr/>
          </p:nvSpPr>
          <p:spPr bwMode="auto">
            <a:xfrm>
              <a:off x="4687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6" name="Line 84"/>
            <p:cNvSpPr>
              <a:spLocks noChangeShapeType="1"/>
            </p:cNvSpPr>
            <p:nvPr/>
          </p:nvSpPr>
          <p:spPr bwMode="auto">
            <a:xfrm>
              <a:off x="4711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7" name="Line 85"/>
            <p:cNvSpPr>
              <a:spLocks noChangeShapeType="1"/>
            </p:cNvSpPr>
            <p:nvPr/>
          </p:nvSpPr>
          <p:spPr bwMode="auto">
            <a:xfrm>
              <a:off x="4734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8" name="Line 86"/>
            <p:cNvSpPr>
              <a:spLocks noChangeShapeType="1"/>
            </p:cNvSpPr>
            <p:nvPr/>
          </p:nvSpPr>
          <p:spPr bwMode="auto">
            <a:xfrm>
              <a:off x="4757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99" name="Line 87"/>
            <p:cNvSpPr>
              <a:spLocks noChangeShapeType="1"/>
            </p:cNvSpPr>
            <p:nvPr/>
          </p:nvSpPr>
          <p:spPr bwMode="auto">
            <a:xfrm>
              <a:off x="4781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0" name="Line 88"/>
            <p:cNvSpPr>
              <a:spLocks noChangeShapeType="1"/>
            </p:cNvSpPr>
            <p:nvPr/>
          </p:nvSpPr>
          <p:spPr bwMode="auto">
            <a:xfrm>
              <a:off x="480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1" name="Line 89"/>
            <p:cNvSpPr>
              <a:spLocks noChangeShapeType="1"/>
            </p:cNvSpPr>
            <p:nvPr/>
          </p:nvSpPr>
          <p:spPr bwMode="auto">
            <a:xfrm>
              <a:off x="4827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2" name="Line 90"/>
            <p:cNvSpPr>
              <a:spLocks noChangeShapeType="1"/>
            </p:cNvSpPr>
            <p:nvPr/>
          </p:nvSpPr>
          <p:spPr bwMode="auto">
            <a:xfrm>
              <a:off x="4850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3" name="Line 91"/>
            <p:cNvSpPr>
              <a:spLocks noChangeShapeType="1"/>
            </p:cNvSpPr>
            <p:nvPr/>
          </p:nvSpPr>
          <p:spPr bwMode="auto">
            <a:xfrm>
              <a:off x="487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4" name="Line 92"/>
            <p:cNvSpPr>
              <a:spLocks noChangeShapeType="1"/>
            </p:cNvSpPr>
            <p:nvPr/>
          </p:nvSpPr>
          <p:spPr bwMode="auto">
            <a:xfrm>
              <a:off x="4896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5" name="Line 93"/>
            <p:cNvSpPr>
              <a:spLocks noChangeShapeType="1"/>
            </p:cNvSpPr>
            <p:nvPr/>
          </p:nvSpPr>
          <p:spPr bwMode="auto">
            <a:xfrm>
              <a:off x="4920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6" name="Line 94"/>
            <p:cNvSpPr>
              <a:spLocks noChangeShapeType="1"/>
            </p:cNvSpPr>
            <p:nvPr/>
          </p:nvSpPr>
          <p:spPr bwMode="auto">
            <a:xfrm>
              <a:off x="4943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7" name="Line 95"/>
            <p:cNvSpPr>
              <a:spLocks noChangeShapeType="1"/>
            </p:cNvSpPr>
            <p:nvPr/>
          </p:nvSpPr>
          <p:spPr bwMode="auto">
            <a:xfrm>
              <a:off x="4966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8" name="Line 96"/>
            <p:cNvSpPr>
              <a:spLocks noChangeShapeType="1"/>
            </p:cNvSpPr>
            <p:nvPr/>
          </p:nvSpPr>
          <p:spPr bwMode="auto">
            <a:xfrm>
              <a:off x="4990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09" name="Line 97"/>
            <p:cNvSpPr>
              <a:spLocks noChangeShapeType="1"/>
            </p:cNvSpPr>
            <p:nvPr/>
          </p:nvSpPr>
          <p:spPr bwMode="auto">
            <a:xfrm>
              <a:off x="501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0" name="Line 98"/>
            <p:cNvSpPr>
              <a:spLocks noChangeShapeType="1"/>
            </p:cNvSpPr>
            <p:nvPr/>
          </p:nvSpPr>
          <p:spPr bwMode="auto">
            <a:xfrm>
              <a:off x="5036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1" name="Line 99"/>
            <p:cNvSpPr>
              <a:spLocks noChangeShapeType="1"/>
            </p:cNvSpPr>
            <p:nvPr/>
          </p:nvSpPr>
          <p:spPr bwMode="auto">
            <a:xfrm>
              <a:off x="5059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2" name="Line 100"/>
            <p:cNvSpPr>
              <a:spLocks noChangeShapeType="1"/>
            </p:cNvSpPr>
            <p:nvPr/>
          </p:nvSpPr>
          <p:spPr bwMode="auto">
            <a:xfrm>
              <a:off x="5082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3" name="Line 101"/>
            <p:cNvSpPr>
              <a:spLocks noChangeShapeType="1"/>
            </p:cNvSpPr>
            <p:nvPr/>
          </p:nvSpPr>
          <p:spPr bwMode="auto">
            <a:xfrm>
              <a:off x="5106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4" name="Line 102"/>
            <p:cNvSpPr>
              <a:spLocks noChangeShapeType="1"/>
            </p:cNvSpPr>
            <p:nvPr/>
          </p:nvSpPr>
          <p:spPr bwMode="auto">
            <a:xfrm>
              <a:off x="5129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5" name="Line 103"/>
            <p:cNvSpPr>
              <a:spLocks noChangeShapeType="1"/>
            </p:cNvSpPr>
            <p:nvPr/>
          </p:nvSpPr>
          <p:spPr bwMode="auto">
            <a:xfrm>
              <a:off x="5153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6" name="Line 104"/>
            <p:cNvSpPr>
              <a:spLocks noChangeShapeType="1"/>
            </p:cNvSpPr>
            <p:nvPr/>
          </p:nvSpPr>
          <p:spPr bwMode="auto">
            <a:xfrm>
              <a:off x="5175" y="3687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7" name="Line 105"/>
            <p:cNvSpPr>
              <a:spLocks noChangeShapeType="1"/>
            </p:cNvSpPr>
            <p:nvPr/>
          </p:nvSpPr>
          <p:spPr bwMode="auto">
            <a:xfrm>
              <a:off x="5199" y="3687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8" name="Line 106"/>
            <p:cNvSpPr>
              <a:spLocks noChangeShapeType="1"/>
            </p:cNvSpPr>
            <p:nvPr/>
          </p:nvSpPr>
          <p:spPr bwMode="auto">
            <a:xfrm>
              <a:off x="3293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19" name="Line 107"/>
            <p:cNvSpPr>
              <a:spLocks noChangeShapeType="1"/>
            </p:cNvSpPr>
            <p:nvPr/>
          </p:nvSpPr>
          <p:spPr bwMode="auto">
            <a:xfrm>
              <a:off x="3316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0" name="Line 108"/>
            <p:cNvSpPr>
              <a:spLocks noChangeShapeType="1"/>
            </p:cNvSpPr>
            <p:nvPr/>
          </p:nvSpPr>
          <p:spPr bwMode="auto">
            <a:xfrm>
              <a:off x="3339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1" name="Line 109"/>
            <p:cNvSpPr>
              <a:spLocks noChangeShapeType="1"/>
            </p:cNvSpPr>
            <p:nvPr/>
          </p:nvSpPr>
          <p:spPr bwMode="auto">
            <a:xfrm>
              <a:off x="336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2" name="Line 110"/>
            <p:cNvSpPr>
              <a:spLocks noChangeShapeType="1"/>
            </p:cNvSpPr>
            <p:nvPr/>
          </p:nvSpPr>
          <p:spPr bwMode="auto">
            <a:xfrm>
              <a:off x="3386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3" name="Line 111"/>
            <p:cNvSpPr>
              <a:spLocks noChangeShapeType="1"/>
            </p:cNvSpPr>
            <p:nvPr/>
          </p:nvSpPr>
          <p:spPr bwMode="auto">
            <a:xfrm>
              <a:off x="3409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4" name="Line 112"/>
            <p:cNvSpPr>
              <a:spLocks noChangeShapeType="1"/>
            </p:cNvSpPr>
            <p:nvPr/>
          </p:nvSpPr>
          <p:spPr bwMode="auto">
            <a:xfrm>
              <a:off x="3432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5" name="Line 113"/>
            <p:cNvSpPr>
              <a:spLocks noChangeShapeType="1"/>
            </p:cNvSpPr>
            <p:nvPr/>
          </p:nvSpPr>
          <p:spPr bwMode="auto">
            <a:xfrm>
              <a:off x="3456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6" name="Line 114"/>
            <p:cNvSpPr>
              <a:spLocks noChangeShapeType="1"/>
            </p:cNvSpPr>
            <p:nvPr/>
          </p:nvSpPr>
          <p:spPr bwMode="auto">
            <a:xfrm>
              <a:off x="3478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7" name="Line 115"/>
            <p:cNvSpPr>
              <a:spLocks noChangeShapeType="1"/>
            </p:cNvSpPr>
            <p:nvPr/>
          </p:nvSpPr>
          <p:spPr bwMode="auto">
            <a:xfrm>
              <a:off x="350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8" name="Line 116"/>
            <p:cNvSpPr>
              <a:spLocks noChangeShapeType="1"/>
            </p:cNvSpPr>
            <p:nvPr/>
          </p:nvSpPr>
          <p:spPr bwMode="auto">
            <a:xfrm>
              <a:off x="3525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29" name="Line 117"/>
            <p:cNvSpPr>
              <a:spLocks noChangeShapeType="1"/>
            </p:cNvSpPr>
            <p:nvPr/>
          </p:nvSpPr>
          <p:spPr bwMode="auto">
            <a:xfrm>
              <a:off x="3548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0" name="Line 118"/>
            <p:cNvSpPr>
              <a:spLocks noChangeShapeType="1"/>
            </p:cNvSpPr>
            <p:nvPr/>
          </p:nvSpPr>
          <p:spPr bwMode="auto">
            <a:xfrm>
              <a:off x="357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1" name="Line 119"/>
            <p:cNvSpPr>
              <a:spLocks noChangeShapeType="1"/>
            </p:cNvSpPr>
            <p:nvPr/>
          </p:nvSpPr>
          <p:spPr bwMode="auto">
            <a:xfrm>
              <a:off x="3595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2" name="Line 120"/>
            <p:cNvSpPr>
              <a:spLocks noChangeShapeType="1"/>
            </p:cNvSpPr>
            <p:nvPr/>
          </p:nvSpPr>
          <p:spPr bwMode="auto">
            <a:xfrm>
              <a:off x="3618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3" name="Line 121"/>
            <p:cNvSpPr>
              <a:spLocks noChangeShapeType="1"/>
            </p:cNvSpPr>
            <p:nvPr/>
          </p:nvSpPr>
          <p:spPr bwMode="auto">
            <a:xfrm>
              <a:off x="364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4" name="Line 122"/>
            <p:cNvSpPr>
              <a:spLocks noChangeShapeType="1"/>
            </p:cNvSpPr>
            <p:nvPr/>
          </p:nvSpPr>
          <p:spPr bwMode="auto">
            <a:xfrm>
              <a:off x="3665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5" name="Line 123"/>
            <p:cNvSpPr>
              <a:spLocks noChangeShapeType="1"/>
            </p:cNvSpPr>
            <p:nvPr/>
          </p:nvSpPr>
          <p:spPr bwMode="auto">
            <a:xfrm>
              <a:off x="3688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6" name="Line 124"/>
            <p:cNvSpPr>
              <a:spLocks noChangeShapeType="1"/>
            </p:cNvSpPr>
            <p:nvPr/>
          </p:nvSpPr>
          <p:spPr bwMode="auto">
            <a:xfrm>
              <a:off x="371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7" name="Line 125"/>
            <p:cNvSpPr>
              <a:spLocks noChangeShapeType="1"/>
            </p:cNvSpPr>
            <p:nvPr/>
          </p:nvSpPr>
          <p:spPr bwMode="auto">
            <a:xfrm>
              <a:off x="3734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8" name="Line 126"/>
            <p:cNvSpPr>
              <a:spLocks noChangeShapeType="1"/>
            </p:cNvSpPr>
            <p:nvPr/>
          </p:nvSpPr>
          <p:spPr bwMode="auto">
            <a:xfrm>
              <a:off x="3758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39" name="Line 127"/>
            <p:cNvSpPr>
              <a:spLocks noChangeShapeType="1"/>
            </p:cNvSpPr>
            <p:nvPr/>
          </p:nvSpPr>
          <p:spPr bwMode="auto">
            <a:xfrm>
              <a:off x="378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0" name="Line 128"/>
            <p:cNvSpPr>
              <a:spLocks noChangeShapeType="1"/>
            </p:cNvSpPr>
            <p:nvPr/>
          </p:nvSpPr>
          <p:spPr bwMode="auto">
            <a:xfrm>
              <a:off x="3804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1" name="Line 129"/>
            <p:cNvSpPr>
              <a:spLocks noChangeShapeType="1"/>
            </p:cNvSpPr>
            <p:nvPr/>
          </p:nvSpPr>
          <p:spPr bwMode="auto">
            <a:xfrm>
              <a:off x="3827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2" name="Line 130"/>
            <p:cNvSpPr>
              <a:spLocks noChangeShapeType="1"/>
            </p:cNvSpPr>
            <p:nvPr/>
          </p:nvSpPr>
          <p:spPr bwMode="auto">
            <a:xfrm>
              <a:off x="3850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3" name="Line 131"/>
            <p:cNvSpPr>
              <a:spLocks noChangeShapeType="1"/>
            </p:cNvSpPr>
            <p:nvPr/>
          </p:nvSpPr>
          <p:spPr bwMode="auto">
            <a:xfrm>
              <a:off x="3874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4" name="Line 132"/>
            <p:cNvSpPr>
              <a:spLocks noChangeShapeType="1"/>
            </p:cNvSpPr>
            <p:nvPr/>
          </p:nvSpPr>
          <p:spPr bwMode="auto">
            <a:xfrm>
              <a:off x="3897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5" name="Line 133"/>
            <p:cNvSpPr>
              <a:spLocks noChangeShapeType="1"/>
            </p:cNvSpPr>
            <p:nvPr/>
          </p:nvSpPr>
          <p:spPr bwMode="auto">
            <a:xfrm>
              <a:off x="3920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6" name="Line 134"/>
            <p:cNvSpPr>
              <a:spLocks noChangeShapeType="1"/>
            </p:cNvSpPr>
            <p:nvPr/>
          </p:nvSpPr>
          <p:spPr bwMode="auto">
            <a:xfrm>
              <a:off x="394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7" name="Line 135"/>
            <p:cNvSpPr>
              <a:spLocks noChangeShapeType="1"/>
            </p:cNvSpPr>
            <p:nvPr/>
          </p:nvSpPr>
          <p:spPr bwMode="auto">
            <a:xfrm>
              <a:off x="3967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8" name="Line 136"/>
            <p:cNvSpPr>
              <a:spLocks noChangeShapeType="1"/>
            </p:cNvSpPr>
            <p:nvPr/>
          </p:nvSpPr>
          <p:spPr bwMode="auto">
            <a:xfrm>
              <a:off x="3990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49" name="Line 137"/>
            <p:cNvSpPr>
              <a:spLocks noChangeShapeType="1"/>
            </p:cNvSpPr>
            <p:nvPr/>
          </p:nvSpPr>
          <p:spPr bwMode="auto">
            <a:xfrm>
              <a:off x="401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0" name="Line 138"/>
            <p:cNvSpPr>
              <a:spLocks noChangeShapeType="1"/>
            </p:cNvSpPr>
            <p:nvPr/>
          </p:nvSpPr>
          <p:spPr bwMode="auto">
            <a:xfrm>
              <a:off x="4037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1" name="Line 139"/>
            <p:cNvSpPr>
              <a:spLocks noChangeShapeType="1"/>
            </p:cNvSpPr>
            <p:nvPr/>
          </p:nvSpPr>
          <p:spPr bwMode="auto">
            <a:xfrm>
              <a:off x="4059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2" name="Line 140"/>
            <p:cNvSpPr>
              <a:spLocks noChangeShapeType="1"/>
            </p:cNvSpPr>
            <p:nvPr/>
          </p:nvSpPr>
          <p:spPr bwMode="auto">
            <a:xfrm>
              <a:off x="408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3" name="Line 141"/>
            <p:cNvSpPr>
              <a:spLocks noChangeShapeType="1"/>
            </p:cNvSpPr>
            <p:nvPr/>
          </p:nvSpPr>
          <p:spPr bwMode="auto">
            <a:xfrm>
              <a:off x="4106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4" name="Line 142"/>
            <p:cNvSpPr>
              <a:spLocks noChangeShapeType="1"/>
            </p:cNvSpPr>
            <p:nvPr/>
          </p:nvSpPr>
          <p:spPr bwMode="auto">
            <a:xfrm>
              <a:off x="4130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5" name="Line 143"/>
            <p:cNvSpPr>
              <a:spLocks noChangeShapeType="1"/>
            </p:cNvSpPr>
            <p:nvPr/>
          </p:nvSpPr>
          <p:spPr bwMode="auto">
            <a:xfrm>
              <a:off x="4152" y="3346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6" name="Line 144"/>
            <p:cNvSpPr>
              <a:spLocks noChangeShapeType="1"/>
            </p:cNvSpPr>
            <p:nvPr/>
          </p:nvSpPr>
          <p:spPr bwMode="auto">
            <a:xfrm>
              <a:off x="4176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7" name="Line 145"/>
            <p:cNvSpPr>
              <a:spLocks noChangeShapeType="1"/>
            </p:cNvSpPr>
            <p:nvPr/>
          </p:nvSpPr>
          <p:spPr bwMode="auto">
            <a:xfrm>
              <a:off x="4199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8" name="Line 146"/>
            <p:cNvSpPr>
              <a:spLocks noChangeShapeType="1"/>
            </p:cNvSpPr>
            <p:nvPr/>
          </p:nvSpPr>
          <p:spPr bwMode="auto">
            <a:xfrm>
              <a:off x="422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59" name="Line 147"/>
            <p:cNvSpPr>
              <a:spLocks noChangeShapeType="1"/>
            </p:cNvSpPr>
            <p:nvPr/>
          </p:nvSpPr>
          <p:spPr bwMode="auto">
            <a:xfrm>
              <a:off x="4246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0" name="Line 148"/>
            <p:cNvSpPr>
              <a:spLocks noChangeShapeType="1"/>
            </p:cNvSpPr>
            <p:nvPr/>
          </p:nvSpPr>
          <p:spPr bwMode="auto">
            <a:xfrm>
              <a:off x="4269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1" name="Line 149"/>
            <p:cNvSpPr>
              <a:spLocks noChangeShapeType="1"/>
            </p:cNvSpPr>
            <p:nvPr/>
          </p:nvSpPr>
          <p:spPr bwMode="auto">
            <a:xfrm>
              <a:off x="429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2" name="Line 150"/>
            <p:cNvSpPr>
              <a:spLocks noChangeShapeType="1"/>
            </p:cNvSpPr>
            <p:nvPr/>
          </p:nvSpPr>
          <p:spPr bwMode="auto">
            <a:xfrm>
              <a:off x="4315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3" name="Line 151"/>
            <p:cNvSpPr>
              <a:spLocks noChangeShapeType="1"/>
            </p:cNvSpPr>
            <p:nvPr/>
          </p:nvSpPr>
          <p:spPr bwMode="auto">
            <a:xfrm>
              <a:off x="4339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4" name="Line 152"/>
            <p:cNvSpPr>
              <a:spLocks noChangeShapeType="1"/>
            </p:cNvSpPr>
            <p:nvPr/>
          </p:nvSpPr>
          <p:spPr bwMode="auto">
            <a:xfrm>
              <a:off x="436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5" name="Line 153"/>
            <p:cNvSpPr>
              <a:spLocks noChangeShapeType="1"/>
            </p:cNvSpPr>
            <p:nvPr/>
          </p:nvSpPr>
          <p:spPr bwMode="auto">
            <a:xfrm>
              <a:off x="4385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6" name="Line 154"/>
            <p:cNvSpPr>
              <a:spLocks noChangeShapeType="1"/>
            </p:cNvSpPr>
            <p:nvPr/>
          </p:nvSpPr>
          <p:spPr bwMode="auto">
            <a:xfrm>
              <a:off x="4409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7" name="Line 155"/>
            <p:cNvSpPr>
              <a:spLocks noChangeShapeType="1"/>
            </p:cNvSpPr>
            <p:nvPr/>
          </p:nvSpPr>
          <p:spPr bwMode="auto">
            <a:xfrm>
              <a:off x="443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8" name="Line 156"/>
            <p:cNvSpPr>
              <a:spLocks noChangeShapeType="1"/>
            </p:cNvSpPr>
            <p:nvPr/>
          </p:nvSpPr>
          <p:spPr bwMode="auto">
            <a:xfrm>
              <a:off x="4455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69" name="Line 157"/>
            <p:cNvSpPr>
              <a:spLocks noChangeShapeType="1"/>
            </p:cNvSpPr>
            <p:nvPr/>
          </p:nvSpPr>
          <p:spPr bwMode="auto">
            <a:xfrm>
              <a:off x="4478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0" name="Line 158"/>
            <p:cNvSpPr>
              <a:spLocks noChangeShapeType="1"/>
            </p:cNvSpPr>
            <p:nvPr/>
          </p:nvSpPr>
          <p:spPr bwMode="auto">
            <a:xfrm>
              <a:off x="450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1" name="Line 159"/>
            <p:cNvSpPr>
              <a:spLocks noChangeShapeType="1"/>
            </p:cNvSpPr>
            <p:nvPr/>
          </p:nvSpPr>
          <p:spPr bwMode="auto">
            <a:xfrm>
              <a:off x="4524" y="3346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2" name="Line 160"/>
            <p:cNvSpPr>
              <a:spLocks noChangeShapeType="1"/>
            </p:cNvSpPr>
            <p:nvPr/>
          </p:nvSpPr>
          <p:spPr bwMode="auto">
            <a:xfrm>
              <a:off x="4548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3" name="Line 161"/>
            <p:cNvSpPr>
              <a:spLocks noChangeShapeType="1"/>
            </p:cNvSpPr>
            <p:nvPr/>
          </p:nvSpPr>
          <p:spPr bwMode="auto">
            <a:xfrm>
              <a:off x="4571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4" name="Line 162"/>
            <p:cNvSpPr>
              <a:spLocks noChangeShapeType="1"/>
            </p:cNvSpPr>
            <p:nvPr/>
          </p:nvSpPr>
          <p:spPr bwMode="auto">
            <a:xfrm>
              <a:off x="4594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5" name="Line 163"/>
            <p:cNvSpPr>
              <a:spLocks noChangeShapeType="1"/>
            </p:cNvSpPr>
            <p:nvPr/>
          </p:nvSpPr>
          <p:spPr bwMode="auto">
            <a:xfrm>
              <a:off x="4618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6" name="Line 164"/>
            <p:cNvSpPr>
              <a:spLocks noChangeShapeType="1"/>
            </p:cNvSpPr>
            <p:nvPr/>
          </p:nvSpPr>
          <p:spPr bwMode="auto">
            <a:xfrm>
              <a:off x="4641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7" name="Line 165"/>
            <p:cNvSpPr>
              <a:spLocks noChangeShapeType="1"/>
            </p:cNvSpPr>
            <p:nvPr/>
          </p:nvSpPr>
          <p:spPr bwMode="auto">
            <a:xfrm>
              <a:off x="4664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8" name="Line 166"/>
            <p:cNvSpPr>
              <a:spLocks noChangeShapeType="1"/>
            </p:cNvSpPr>
            <p:nvPr/>
          </p:nvSpPr>
          <p:spPr bwMode="auto">
            <a:xfrm>
              <a:off x="4687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79" name="Line 167"/>
            <p:cNvSpPr>
              <a:spLocks noChangeShapeType="1"/>
            </p:cNvSpPr>
            <p:nvPr/>
          </p:nvSpPr>
          <p:spPr bwMode="auto">
            <a:xfrm>
              <a:off x="4711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0" name="Line 168"/>
            <p:cNvSpPr>
              <a:spLocks noChangeShapeType="1"/>
            </p:cNvSpPr>
            <p:nvPr/>
          </p:nvSpPr>
          <p:spPr bwMode="auto">
            <a:xfrm>
              <a:off x="4734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1" name="Line 169"/>
            <p:cNvSpPr>
              <a:spLocks noChangeShapeType="1"/>
            </p:cNvSpPr>
            <p:nvPr/>
          </p:nvSpPr>
          <p:spPr bwMode="auto">
            <a:xfrm>
              <a:off x="4757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2" name="Line 170"/>
            <p:cNvSpPr>
              <a:spLocks noChangeShapeType="1"/>
            </p:cNvSpPr>
            <p:nvPr/>
          </p:nvSpPr>
          <p:spPr bwMode="auto">
            <a:xfrm>
              <a:off x="4781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3" name="Line 171"/>
            <p:cNvSpPr>
              <a:spLocks noChangeShapeType="1"/>
            </p:cNvSpPr>
            <p:nvPr/>
          </p:nvSpPr>
          <p:spPr bwMode="auto">
            <a:xfrm>
              <a:off x="480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4" name="Line 172"/>
            <p:cNvSpPr>
              <a:spLocks noChangeShapeType="1"/>
            </p:cNvSpPr>
            <p:nvPr/>
          </p:nvSpPr>
          <p:spPr bwMode="auto">
            <a:xfrm>
              <a:off x="4827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5" name="Line 173"/>
            <p:cNvSpPr>
              <a:spLocks noChangeShapeType="1"/>
            </p:cNvSpPr>
            <p:nvPr/>
          </p:nvSpPr>
          <p:spPr bwMode="auto">
            <a:xfrm>
              <a:off x="4850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6" name="Line 174"/>
            <p:cNvSpPr>
              <a:spLocks noChangeShapeType="1"/>
            </p:cNvSpPr>
            <p:nvPr/>
          </p:nvSpPr>
          <p:spPr bwMode="auto">
            <a:xfrm>
              <a:off x="487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7" name="Line 175"/>
            <p:cNvSpPr>
              <a:spLocks noChangeShapeType="1"/>
            </p:cNvSpPr>
            <p:nvPr/>
          </p:nvSpPr>
          <p:spPr bwMode="auto">
            <a:xfrm>
              <a:off x="4896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8" name="Line 176"/>
            <p:cNvSpPr>
              <a:spLocks noChangeShapeType="1"/>
            </p:cNvSpPr>
            <p:nvPr/>
          </p:nvSpPr>
          <p:spPr bwMode="auto">
            <a:xfrm>
              <a:off x="4920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89" name="Line 177"/>
            <p:cNvSpPr>
              <a:spLocks noChangeShapeType="1"/>
            </p:cNvSpPr>
            <p:nvPr/>
          </p:nvSpPr>
          <p:spPr bwMode="auto">
            <a:xfrm>
              <a:off x="4943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0" name="Line 178"/>
            <p:cNvSpPr>
              <a:spLocks noChangeShapeType="1"/>
            </p:cNvSpPr>
            <p:nvPr/>
          </p:nvSpPr>
          <p:spPr bwMode="auto">
            <a:xfrm>
              <a:off x="4966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1" name="Line 179"/>
            <p:cNvSpPr>
              <a:spLocks noChangeShapeType="1"/>
            </p:cNvSpPr>
            <p:nvPr/>
          </p:nvSpPr>
          <p:spPr bwMode="auto">
            <a:xfrm>
              <a:off x="4990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2" name="Line 180"/>
            <p:cNvSpPr>
              <a:spLocks noChangeShapeType="1"/>
            </p:cNvSpPr>
            <p:nvPr/>
          </p:nvSpPr>
          <p:spPr bwMode="auto">
            <a:xfrm>
              <a:off x="501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3" name="Line 181"/>
            <p:cNvSpPr>
              <a:spLocks noChangeShapeType="1"/>
            </p:cNvSpPr>
            <p:nvPr/>
          </p:nvSpPr>
          <p:spPr bwMode="auto">
            <a:xfrm>
              <a:off x="5036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4" name="Line 182"/>
            <p:cNvSpPr>
              <a:spLocks noChangeShapeType="1"/>
            </p:cNvSpPr>
            <p:nvPr/>
          </p:nvSpPr>
          <p:spPr bwMode="auto">
            <a:xfrm>
              <a:off x="5059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5" name="Line 183"/>
            <p:cNvSpPr>
              <a:spLocks noChangeShapeType="1"/>
            </p:cNvSpPr>
            <p:nvPr/>
          </p:nvSpPr>
          <p:spPr bwMode="auto">
            <a:xfrm>
              <a:off x="5082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6" name="Line 184"/>
            <p:cNvSpPr>
              <a:spLocks noChangeShapeType="1"/>
            </p:cNvSpPr>
            <p:nvPr/>
          </p:nvSpPr>
          <p:spPr bwMode="auto">
            <a:xfrm>
              <a:off x="5106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7" name="Line 185"/>
            <p:cNvSpPr>
              <a:spLocks noChangeShapeType="1"/>
            </p:cNvSpPr>
            <p:nvPr/>
          </p:nvSpPr>
          <p:spPr bwMode="auto">
            <a:xfrm>
              <a:off x="5129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8" name="Line 186"/>
            <p:cNvSpPr>
              <a:spLocks noChangeShapeType="1"/>
            </p:cNvSpPr>
            <p:nvPr/>
          </p:nvSpPr>
          <p:spPr bwMode="auto">
            <a:xfrm>
              <a:off x="5153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99" name="Line 187"/>
            <p:cNvSpPr>
              <a:spLocks noChangeShapeType="1"/>
            </p:cNvSpPr>
            <p:nvPr/>
          </p:nvSpPr>
          <p:spPr bwMode="auto">
            <a:xfrm>
              <a:off x="5175" y="3346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0" name="Line 188"/>
            <p:cNvSpPr>
              <a:spLocks noChangeShapeType="1"/>
            </p:cNvSpPr>
            <p:nvPr/>
          </p:nvSpPr>
          <p:spPr bwMode="auto">
            <a:xfrm>
              <a:off x="5199" y="3346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1" name="Line 189"/>
            <p:cNvSpPr>
              <a:spLocks noChangeShapeType="1"/>
            </p:cNvSpPr>
            <p:nvPr/>
          </p:nvSpPr>
          <p:spPr bwMode="auto">
            <a:xfrm>
              <a:off x="3293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2" name="Line 190"/>
            <p:cNvSpPr>
              <a:spLocks noChangeShapeType="1"/>
            </p:cNvSpPr>
            <p:nvPr/>
          </p:nvSpPr>
          <p:spPr bwMode="auto">
            <a:xfrm>
              <a:off x="3316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3" name="Line 191"/>
            <p:cNvSpPr>
              <a:spLocks noChangeShapeType="1"/>
            </p:cNvSpPr>
            <p:nvPr/>
          </p:nvSpPr>
          <p:spPr bwMode="auto">
            <a:xfrm>
              <a:off x="3339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4" name="Line 192"/>
            <p:cNvSpPr>
              <a:spLocks noChangeShapeType="1"/>
            </p:cNvSpPr>
            <p:nvPr/>
          </p:nvSpPr>
          <p:spPr bwMode="auto">
            <a:xfrm>
              <a:off x="336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5" name="Line 193"/>
            <p:cNvSpPr>
              <a:spLocks noChangeShapeType="1"/>
            </p:cNvSpPr>
            <p:nvPr/>
          </p:nvSpPr>
          <p:spPr bwMode="auto">
            <a:xfrm>
              <a:off x="3386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6" name="Line 194"/>
            <p:cNvSpPr>
              <a:spLocks noChangeShapeType="1"/>
            </p:cNvSpPr>
            <p:nvPr/>
          </p:nvSpPr>
          <p:spPr bwMode="auto">
            <a:xfrm>
              <a:off x="3409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7" name="Line 195"/>
            <p:cNvSpPr>
              <a:spLocks noChangeShapeType="1"/>
            </p:cNvSpPr>
            <p:nvPr/>
          </p:nvSpPr>
          <p:spPr bwMode="auto">
            <a:xfrm>
              <a:off x="3432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8" name="Line 196"/>
            <p:cNvSpPr>
              <a:spLocks noChangeShapeType="1"/>
            </p:cNvSpPr>
            <p:nvPr/>
          </p:nvSpPr>
          <p:spPr bwMode="auto">
            <a:xfrm>
              <a:off x="3456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09" name="Line 197"/>
            <p:cNvSpPr>
              <a:spLocks noChangeShapeType="1"/>
            </p:cNvSpPr>
            <p:nvPr/>
          </p:nvSpPr>
          <p:spPr bwMode="auto">
            <a:xfrm>
              <a:off x="3478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0" name="Line 198"/>
            <p:cNvSpPr>
              <a:spLocks noChangeShapeType="1"/>
            </p:cNvSpPr>
            <p:nvPr/>
          </p:nvSpPr>
          <p:spPr bwMode="auto">
            <a:xfrm>
              <a:off x="350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1" name="Line 199"/>
            <p:cNvSpPr>
              <a:spLocks noChangeShapeType="1"/>
            </p:cNvSpPr>
            <p:nvPr/>
          </p:nvSpPr>
          <p:spPr bwMode="auto">
            <a:xfrm>
              <a:off x="3525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2" name="Line 200"/>
            <p:cNvSpPr>
              <a:spLocks noChangeShapeType="1"/>
            </p:cNvSpPr>
            <p:nvPr/>
          </p:nvSpPr>
          <p:spPr bwMode="auto">
            <a:xfrm>
              <a:off x="3548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3" name="Line 201"/>
            <p:cNvSpPr>
              <a:spLocks noChangeShapeType="1"/>
            </p:cNvSpPr>
            <p:nvPr/>
          </p:nvSpPr>
          <p:spPr bwMode="auto">
            <a:xfrm>
              <a:off x="357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4" name="Line 202"/>
            <p:cNvSpPr>
              <a:spLocks noChangeShapeType="1"/>
            </p:cNvSpPr>
            <p:nvPr/>
          </p:nvSpPr>
          <p:spPr bwMode="auto">
            <a:xfrm>
              <a:off x="3595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5" name="Line 203"/>
            <p:cNvSpPr>
              <a:spLocks noChangeShapeType="1"/>
            </p:cNvSpPr>
            <p:nvPr/>
          </p:nvSpPr>
          <p:spPr bwMode="auto">
            <a:xfrm>
              <a:off x="3618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6" name="Line 204"/>
            <p:cNvSpPr>
              <a:spLocks noChangeShapeType="1"/>
            </p:cNvSpPr>
            <p:nvPr/>
          </p:nvSpPr>
          <p:spPr bwMode="auto">
            <a:xfrm>
              <a:off x="364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7" name="Line 205"/>
            <p:cNvSpPr>
              <a:spLocks noChangeShapeType="1"/>
            </p:cNvSpPr>
            <p:nvPr/>
          </p:nvSpPr>
          <p:spPr bwMode="auto">
            <a:xfrm>
              <a:off x="3665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8" name="Line 206"/>
            <p:cNvSpPr>
              <a:spLocks noChangeShapeType="1"/>
            </p:cNvSpPr>
            <p:nvPr/>
          </p:nvSpPr>
          <p:spPr bwMode="auto">
            <a:xfrm>
              <a:off x="3688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19" name="Line 207"/>
            <p:cNvSpPr>
              <a:spLocks noChangeShapeType="1"/>
            </p:cNvSpPr>
            <p:nvPr/>
          </p:nvSpPr>
          <p:spPr bwMode="auto">
            <a:xfrm>
              <a:off x="371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0" name="Line 208"/>
            <p:cNvSpPr>
              <a:spLocks noChangeShapeType="1"/>
            </p:cNvSpPr>
            <p:nvPr/>
          </p:nvSpPr>
          <p:spPr bwMode="auto">
            <a:xfrm>
              <a:off x="3734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1" name="Line 209"/>
            <p:cNvSpPr>
              <a:spLocks noChangeShapeType="1"/>
            </p:cNvSpPr>
            <p:nvPr/>
          </p:nvSpPr>
          <p:spPr bwMode="auto">
            <a:xfrm>
              <a:off x="3758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2" name="Line 210"/>
            <p:cNvSpPr>
              <a:spLocks noChangeShapeType="1"/>
            </p:cNvSpPr>
            <p:nvPr/>
          </p:nvSpPr>
          <p:spPr bwMode="auto">
            <a:xfrm>
              <a:off x="378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3" name="Line 211"/>
            <p:cNvSpPr>
              <a:spLocks noChangeShapeType="1"/>
            </p:cNvSpPr>
            <p:nvPr/>
          </p:nvSpPr>
          <p:spPr bwMode="auto">
            <a:xfrm>
              <a:off x="3804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4" name="Line 212"/>
            <p:cNvSpPr>
              <a:spLocks noChangeShapeType="1"/>
            </p:cNvSpPr>
            <p:nvPr/>
          </p:nvSpPr>
          <p:spPr bwMode="auto">
            <a:xfrm>
              <a:off x="3827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5" name="Line 213"/>
            <p:cNvSpPr>
              <a:spLocks noChangeShapeType="1"/>
            </p:cNvSpPr>
            <p:nvPr/>
          </p:nvSpPr>
          <p:spPr bwMode="auto">
            <a:xfrm>
              <a:off x="3850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6" name="Line 214"/>
            <p:cNvSpPr>
              <a:spLocks noChangeShapeType="1"/>
            </p:cNvSpPr>
            <p:nvPr/>
          </p:nvSpPr>
          <p:spPr bwMode="auto">
            <a:xfrm>
              <a:off x="3874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7" name="Line 215"/>
            <p:cNvSpPr>
              <a:spLocks noChangeShapeType="1"/>
            </p:cNvSpPr>
            <p:nvPr/>
          </p:nvSpPr>
          <p:spPr bwMode="auto">
            <a:xfrm>
              <a:off x="3897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29" name="Line 217"/>
            <p:cNvSpPr>
              <a:spLocks noChangeShapeType="1"/>
            </p:cNvSpPr>
            <p:nvPr/>
          </p:nvSpPr>
          <p:spPr bwMode="auto">
            <a:xfrm>
              <a:off x="3920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0" name="Line 218"/>
            <p:cNvSpPr>
              <a:spLocks noChangeShapeType="1"/>
            </p:cNvSpPr>
            <p:nvPr/>
          </p:nvSpPr>
          <p:spPr bwMode="auto">
            <a:xfrm>
              <a:off x="394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1" name="Line 219"/>
            <p:cNvSpPr>
              <a:spLocks noChangeShapeType="1"/>
            </p:cNvSpPr>
            <p:nvPr/>
          </p:nvSpPr>
          <p:spPr bwMode="auto">
            <a:xfrm>
              <a:off x="3967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2" name="Line 220"/>
            <p:cNvSpPr>
              <a:spLocks noChangeShapeType="1"/>
            </p:cNvSpPr>
            <p:nvPr/>
          </p:nvSpPr>
          <p:spPr bwMode="auto">
            <a:xfrm>
              <a:off x="3990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3" name="Line 221"/>
            <p:cNvSpPr>
              <a:spLocks noChangeShapeType="1"/>
            </p:cNvSpPr>
            <p:nvPr/>
          </p:nvSpPr>
          <p:spPr bwMode="auto">
            <a:xfrm>
              <a:off x="401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4" name="Line 222"/>
            <p:cNvSpPr>
              <a:spLocks noChangeShapeType="1"/>
            </p:cNvSpPr>
            <p:nvPr/>
          </p:nvSpPr>
          <p:spPr bwMode="auto">
            <a:xfrm>
              <a:off x="4037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5" name="Line 223"/>
            <p:cNvSpPr>
              <a:spLocks noChangeShapeType="1"/>
            </p:cNvSpPr>
            <p:nvPr/>
          </p:nvSpPr>
          <p:spPr bwMode="auto">
            <a:xfrm>
              <a:off x="4059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6" name="Line 224"/>
            <p:cNvSpPr>
              <a:spLocks noChangeShapeType="1"/>
            </p:cNvSpPr>
            <p:nvPr/>
          </p:nvSpPr>
          <p:spPr bwMode="auto">
            <a:xfrm>
              <a:off x="408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7" name="Line 225"/>
            <p:cNvSpPr>
              <a:spLocks noChangeShapeType="1"/>
            </p:cNvSpPr>
            <p:nvPr/>
          </p:nvSpPr>
          <p:spPr bwMode="auto">
            <a:xfrm>
              <a:off x="4106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8" name="Line 226"/>
            <p:cNvSpPr>
              <a:spLocks noChangeShapeType="1"/>
            </p:cNvSpPr>
            <p:nvPr/>
          </p:nvSpPr>
          <p:spPr bwMode="auto">
            <a:xfrm>
              <a:off x="4130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39" name="Line 227"/>
            <p:cNvSpPr>
              <a:spLocks noChangeShapeType="1"/>
            </p:cNvSpPr>
            <p:nvPr/>
          </p:nvSpPr>
          <p:spPr bwMode="auto">
            <a:xfrm>
              <a:off x="4152" y="3005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0" name="Line 228"/>
            <p:cNvSpPr>
              <a:spLocks noChangeShapeType="1"/>
            </p:cNvSpPr>
            <p:nvPr/>
          </p:nvSpPr>
          <p:spPr bwMode="auto">
            <a:xfrm>
              <a:off x="4176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1" name="Line 229"/>
            <p:cNvSpPr>
              <a:spLocks noChangeShapeType="1"/>
            </p:cNvSpPr>
            <p:nvPr/>
          </p:nvSpPr>
          <p:spPr bwMode="auto">
            <a:xfrm>
              <a:off x="4199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2" name="Line 230"/>
            <p:cNvSpPr>
              <a:spLocks noChangeShapeType="1"/>
            </p:cNvSpPr>
            <p:nvPr/>
          </p:nvSpPr>
          <p:spPr bwMode="auto">
            <a:xfrm>
              <a:off x="422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3" name="Line 231"/>
            <p:cNvSpPr>
              <a:spLocks noChangeShapeType="1"/>
            </p:cNvSpPr>
            <p:nvPr/>
          </p:nvSpPr>
          <p:spPr bwMode="auto">
            <a:xfrm>
              <a:off x="4246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4" name="Line 232"/>
            <p:cNvSpPr>
              <a:spLocks noChangeShapeType="1"/>
            </p:cNvSpPr>
            <p:nvPr/>
          </p:nvSpPr>
          <p:spPr bwMode="auto">
            <a:xfrm>
              <a:off x="4269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5" name="Line 233"/>
            <p:cNvSpPr>
              <a:spLocks noChangeShapeType="1"/>
            </p:cNvSpPr>
            <p:nvPr/>
          </p:nvSpPr>
          <p:spPr bwMode="auto">
            <a:xfrm>
              <a:off x="429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6" name="Line 234"/>
            <p:cNvSpPr>
              <a:spLocks noChangeShapeType="1"/>
            </p:cNvSpPr>
            <p:nvPr/>
          </p:nvSpPr>
          <p:spPr bwMode="auto">
            <a:xfrm>
              <a:off x="4315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7" name="Line 235"/>
            <p:cNvSpPr>
              <a:spLocks noChangeShapeType="1"/>
            </p:cNvSpPr>
            <p:nvPr/>
          </p:nvSpPr>
          <p:spPr bwMode="auto">
            <a:xfrm>
              <a:off x="4339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8" name="Line 236"/>
            <p:cNvSpPr>
              <a:spLocks noChangeShapeType="1"/>
            </p:cNvSpPr>
            <p:nvPr/>
          </p:nvSpPr>
          <p:spPr bwMode="auto">
            <a:xfrm>
              <a:off x="436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49" name="Line 237"/>
            <p:cNvSpPr>
              <a:spLocks noChangeShapeType="1"/>
            </p:cNvSpPr>
            <p:nvPr/>
          </p:nvSpPr>
          <p:spPr bwMode="auto">
            <a:xfrm>
              <a:off x="4385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0" name="Line 238"/>
            <p:cNvSpPr>
              <a:spLocks noChangeShapeType="1"/>
            </p:cNvSpPr>
            <p:nvPr/>
          </p:nvSpPr>
          <p:spPr bwMode="auto">
            <a:xfrm>
              <a:off x="4409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1" name="Line 239"/>
            <p:cNvSpPr>
              <a:spLocks noChangeShapeType="1"/>
            </p:cNvSpPr>
            <p:nvPr/>
          </p:nvSpPr>
          <p:spPr bwMode="auto">
            <a:xfrm>
              <a:off x="443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2" name="Line 240"/>
            <p:cNvSpPr>
              <a:spLocks noChangeShapeType="1"/>
            </p:cNvSpPr>
            <p:nvPr/>
          </p:nvSpPr>
          <p:spPr bwMode="auto">
            <a:xfrm>
              <a:off x="4455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3" name="Line 241"/>
            <p:cNvSpPr>
              <a:spLocks noChangeShapeType="1"/>
            </p:cNvSpPr>
            <p:nvPr/>
          </p:nvSpPr>
          <p:spPr bwMode="auto">
            <a:xfrm>
              <a:off x="4478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4" name="Line 242"/>
            <p:cNvSpPr>
              <a:spLocks noChangeShapeType="1"/>
            </p:cNvSpPr>
            <p:nvPr/>
          </p:nvSpPr>
          <p:spPr bwMode="auto">
            <a:xfrm>
              <a:off x="450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5" name="Line 243"/>
            <p:cNvSpPr>
              <a:spLocks noChangeShapeType="1"/>
            </p:cNvSpPr>
            <p:nvPr/>
          </p:nvSpPr>
          <p:spPr bwMode="auto">
            <a:xfrm>
              <a:off x="4524" y="3005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6" name="Line 244"/>
            <p:cNvSpPr>
              <a:spLocks noChangeShapeType="1"/>
            </p:cNvSpPr>
            <p:nvPr/>
          </p:nvSpPr>
          <p:spPr bwMode="auto">
            <a:xfrm>
              <a:off x="4548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7" name="Line 245"/>
            <p:cNvSpPr>
              <a:spLocks noChangeShapeType="1"/>
            </p:cNvSpPr>
            <p:nvPr/>
          </p:nvSpPr>
          <p:spPr bwMode="auto">
            <a:xfrm>
              <a:off x="4571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8" name="Line 246"/>
            <p:cNvSpPr>
              <a:spLocks noChangeShapeType="1"/>
            </p:cNvSpPr>
            <p:nvPr/>
          </p:nvSpPr>
          <p:spPr bwMode="auto">
            <a:xfrm>
              <a:off x="4594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59" name="Line 247"/>
            <p:cNvSpPr>
              <a:spLocks noChangeShapeType="1"/>
            </p:cNvSpPr>
            <p:nvPr/>
          </p:nvSpPr>
          <p:spPr bwMode="auto">
            <a:xfrm>
              <a:off x="4618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0" name="Line 248"/>
            <p:cNvSpPr>
              <a:spLocks noChangeShapeType="1"/>
            </p:cNvSpPr>
            <p:nvPr/>
          </p:nvSpPr>
          <p:spPr bwMode="auto">
            <a:xfrm>
              <a:off x="4641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1" name="Line 249"/>
            <p:cNvSpPr>
              <a:spLocks noChangeShapeType="1"/>
            </p:cNvSpPr>
            <p:nvPr/>
          </p:nvSpPr>
          <p:spPr bwMode="auto">
            <a:xfrm>
              <a:off x="4664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2" name="Line 250"/>
            <p:cNvSpPr>
              <a:spLocks noChangeShapeType="1"/>
            </p:cNvSpPr>
            <p:nvPr/>
          </p:nvSpPr>
          <p:spPr bwMode="auto">
            <a:xfrm>
              <a:off x="4687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3" name="Line 251"/>
            <p:cNvSpPr>
              <a:spLocks noChangeShapeType="1"/>
            </p:cNvSpPr>
            <p:nvPr/>
          </p:nvSpPr>
          <p:spPr bwMode="auto">
            <a:xfrm>
              <a:off x="4711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4" name="Line 252"/>
            <p:cNvSpPr>
              <a:spLocks noChangeShapeType="1"/>
            </p:cNvSpPr>
            <p:nvPr/>
          </p:nvSpPr>
          <p:spPr bwMode="auto">
            <a:xfrm>
              <a:off x="4734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5" name="Line 253"/>
            <p:cNvSpPr>
              <a:spLocks noChangeShapeType="1"/>
            </p:cNvSpPr>
            <p:nvPr/>
          </p:nvSpPr>
          <p:spPr bwMode="auto">
            <a:xfrm>
              <a:off x="4757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6" name="Line 254"/>
            <p:cNvSpPr>
              <a:spLocks noChangeShapeType="1"/>
            </p:cNvSpPr>
            <p:nvPr/>
          </p:nvSpPr>
          <p:spPr bwMode="auto">
            <a:xfrm>
              <a:off x="4781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7" name="Line 255"/>
            <p:cNvSpPr>
              <a:spLocks noChangeShapeType="1"/>
            </p:cNvSpPr>
            <p:nvPr/>
          </p:nvSpPr>
          <p:spPr bwMode="auto">
            <a:xfrm>
              <a:off x="480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8" name="Line 256"/>
            <p:cNvSpPr>
              <a:spLocks noChangeShapeType="1"/>
            </p:cNvSpPr>
            <p:nvPr/>
          </p:nvSpPr>
          <p:spPr bwMode="auto">
            <a:xfrm>
              <a:off x="4827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69" name="Line 257"/>
            <p:cNvSpPr>
              <a:spLocks noChangeShapeType="1"/>
            </p:cNvSpPr>
            <p:nvPr/>
          </p:nvSpPr>
          <p:spPr bwMode="auto">
            <a:xfrm>
              <a:off x="4850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0" name="Line 258"/>
            <p:cNvSpPr>
              <a:spLocks noChangeShapeType="1"/>
            </p:cNvSpPr>
            <p:nvPr/>
          </p:nvSpPr>
          <p:spPr bwMode="auto">
            <a:xfrm>
              <a:off x="487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1" name="Line 259"/>
            <p:cNvSpPr>
              <a:spLocks noChangeShapeType="1"/>
            </p:cNvSpPr>
            <p:nvPr/>
          </p:nvSpPr>
          <p:spPr bwMode="auto">
            <a:xfrm>
              <a:off x="4896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2" name="Line 260"/>
            <p:cNvSpPr>
              <a:spLocks noChangeShapeType="1"/>
            </p:cNvSpPr>
            <p:nvPr/>
          </p:nvSpPr>
          <p:spPr bwMode="auto">
            <a:xfrm>
              <a:off x="4920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3" name="Line 261"/>
            <p:cNvSpPr>
              <a:spLocks noChangeShapeType="1"/>
            </p:cNvSpPr>
            <p:nvPr/>
          </p:nvSpPr>
          <p:spPr bwMode="auto">
            <a:xfrm>
              <a:off x="4943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4" name="Line 262"/>
            <p:cNvSpPr>
              <a:spLocks noChangeShapeType="1"/>
            </p:cNvSpPr>
            <p:nvPr/>
          </p:nvSpPr>
          <p:spPr bwMode="auto">
            <a:xfrm>
              <a:off x="4966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5" name="Line 263"/>
            <p:cNvSpPr>
              <a:spLocks noChangeShapeType="1"/>
            </p:cNvSpPr>
            <p:nvPr/>
          </p:nvSpPr>
          <p:spPr bwMode="auto">
            <a:xfrm>
              <a:off x="4990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6" name="Line 264"/>
            <p:cNvSpPr>
              <a:spLocks noChangeShapeType="1"/>
            </p:cNvSpPr>
            <p:nvPr/>
          </p:nvSpPr>
          <p:spPr bwMode="auto">
            <a:xfrm>
              <a:off x="501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7" name="Line 265"/>
            <p:cNvSpPr>
              <a:spLocks noChangeShapeType="1"/>
            </p:cNvSpPr>
            <p:nvPr/>
          </p:nvSpPr>
          <p:spPr bwMode="auto">
            <a:xfrm>
              <a:off x="5036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8" name="Line 266"/>
            <p:cNvSpPr>
              <a:spLocks noChangeShapeType="1"/>
            </p:cNvSpPr>
            <p:nvPr/>
          </p:nvSpPr>
          <p:spPr bwMode="auto">
            <a:xfrm>
              <a:off x="5059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79" name="Line 267"/>
            <p:cNvSpPr>
              <a:spLocks noChangeShapeType="1"/>
            </p:cNvSpPr>
            <p:nvPr/>
          </p:nvSpPr>
          <p:spPr bwMode="auto">
            <a:xfrm>
              <a:off x="5082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0" name="Line 268"/>
            <p:cNvSpPr>
              <a:spLocks noChangeShapeType="1"/>
            </p:cNvSpPr>
            <p:nvPr/>
          </p:nvSpPr>
          <p:spPr bwMode="auto">
            <a:xfrm>
              <a:off x="5106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1" name="Line 269"/>
            <p:cNvSpPr>
              <a:spLocks noChangeShapeType="1"/>
            </p:cNvSpPr>
            <p:nvPr/>
          </p:nvSpPr>
          <p:spPr bwMode="auto">
            <a:xfrm>
              <a:off x="5129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2" name="Line 270"/>
            <p:cNvSpPr>
              <a:spLocks noChangeShapeType="1"/>
            </p:cNvSpPr>
            <p:nvPr/>
          </p:nvSpPr>
          <p:spPr bwMode="auto">
            <a:xfrm>
              <a:off x="5153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3" name="Line 271"/>
            <p:cNvSpPr>
              <a:spLocks noChangeShapeType="1"/>
            </p:cNvSpPr>
            <p:nvPr/>
          </p:nvSpPr>
          <p:spPr bwMode="auto">
            <a:xfrm>
              <a:off x="5175" y="3005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4" name="Line 272"/>
            <p:cNvSpPr>
              <a:spLocks noChangeShapeType="1"/>
            </p:cNvSpPr>
            <p:nvPr/>
          </p:nvSpPr>
          <p:spPr bwMode="auto">
            <a:xfrm>
              <a:off x="5199" y="3005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5" name="Line 273"/>
            <p:cNvSpPr>
              <a:spLocks noChangeShapeType="1"/>
            </p:cNvSpPr>
            <p:nvPr/>
          </p:nvSpPr>
          <p:spPr bwMode="auto">
            <a:xfrm>
              <a:off x="3293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6" name="Line 274"/>
            <p:cNvSpPr>
              <a:spLocks noChangeShapeType="1"/>
            </p:cNvSpPr>
            <p:nvPr/>
          </p:nvSpPr>
          <p:spPr bwMode="auto">
            <a:xfrm>
              <a:off x="3316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7" name="Line 275"/>
            <p:cNvSpPr>
              <a:spLocks noChangeShapeType="1"/>
            </p:cNvSpPr>
            <p:nvPr/>
          </p:nvSpPr>
          <p:spPr bwMode="auto">
            <a:xfrm>
              <a:off x="3339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8" name="Line 276"/>
            <p:cNvSpPr>
              <a:spLocks noChangeShapeType="1"/>
            </p:cNvSpPr>
            <p:nvPr/>
          </p:nvSpPr>
          <p:spPr bwMode="auto">
            <a:xfrm>
              <a:off x="336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89" name="Line 277"/>
            <p:cNvSpPr>
              <a:spLocks noChangeShapeType="1"/>
            </p:cNvSpPr>
            <p:nvPr/>
          </p:nvSpPr>
          <p:spPr bwMode="auto">
            <a:xfrm>
              <a:off x="3386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0" name="Line 278"/>
            <p:cNvSpPr>
              <a:spLocks noChangeShapeType="1"/>
            </p:cNvSpPr>
            <p:nvPr/>
          </p:nvSpPr>
          <p:spPr bwMode="auto">
            <a:xfrm>
              <a:off x="3409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1" name="Line 279"/>
            <p:cNvSpPr>
              <a:spLocks noChangeShapeType="1"/>
            </p:cNvSpPr>
            <p:nvPr/>
          </p:nvSpPr>
          <p:spPr bwMode="auto">
            <a:xfrm>
              <a:off x="3432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2" name="Line 280"/>
            <p:cNvSpPr>
              <a:spLocks noChangeShapeType="1"/>
            </p:cNvSpPr>
            <p:nvPr/>
          </p:nvSpPr>
          <p:spPr bwMode="auto">
            <a:xfrm>
              <a:off x="3456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3" name="Line 281"/>
            <p:cNvSpPr>
              <a:spLocks noChangeShapeType="1"/>
            </p:cNvSpPr>
            <p:nvPr/>
          </p:nvSpPr>
          <p:spPr bwMode="auto">
            <a:xfrm>
              <a:off x="3478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4" name="Line 282"/>
            <p:cNvSpPr>
              <a:spLocks noChangeShapeType="1"/>
            </p:cNvSpPr>
            <p:nvPr/>
          </p:nvSpPr>
          <p:spPr bwMode="auto">
            <a:xfrm>
              <a:off x="350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5" name="Line 283"/>
            <p:cNvSpPr>
              <a:spLocks noChangeShapeType="1"/>
            </p:cNvSpPr>
            <p:nvPr/>
          </p:nvSpPr>
          <p:spPr bwMode="auto">
            <a:xfrm>
              <a:off x="3525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6" name="Line 284"/>
            <p:cNvSpPr>
              <a:spLocks noChangeShapeType="1"/>
            </p:cNvSpPr>
            <p:nvPr/>
          </p:nvSpPr>
          <p:spPr bwMode="auto">
            <a:xfrm>
              <a:off x="3548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7" name="Line 285"/>
            <p:cNvSpPr>
              <a:spLocks noChangeShapeType="1"/>
            </p:cNvSpPr>
            <p:nvPr/>
          </p:nvSpPr>
          <p:spPr bwMode="auto">
            <a:xfrm>
              <a:off x="357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8" name="Line 286"/>
            <p:cNvSpPr>
              <a:spLocks noChangeShapeType="1"/>
            </p:cNvSpPr>
            <p:nvPr/>
          </p:nvSpPr>
          <p:spPr bwMode="auto">
            <a:xfrm>
              <a:off x="3595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99" name="Line 287"/>
            <p:cNvSpPr>
              <a:spLocks noChangeShapeType="1"/>
            </p:cNvSpPr>
            <p:nvPr/>
          </p:nvSpPr>
          <p:spPr bwMode="auto">
            <a:xfrm>
              <a:off x="3618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0" name="Line 288"/>
            <p:cNvSpPr>
              <a:spLocks noChangeShapeType="1"/>
            </p:cNvSpPr>
            <p:nvPr/>
          </p:nvSpPr>
          <p:spPr bwMode="auto">
            <a:xfrm>
              <a:off x="364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1" name="Line 289"/>
            <p:cNvSpPr>
              <a:spLocks noChangeShapeType="1"/>
            </p:cNvSpPr>
            <p:nvPr/>
          </p:nvSpPr>
          <p:spPr bwMode="auto">
            <a:xfrm>
              <a:off x="3665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2" name="Line 290"/>
            <p:cNvSpPr>
              <a:spLocks noChangeShapeType="1"/>
            </p:cNvSpPr>
            <p:nvPr/>
          </p:nvSpPr>
          <p:spPr bwMode="auto">
            <a:xfrm>
              <a:off x="3688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3" name="Line 291"/>
            <p:cNvSpPr>
              <a:spLocks noChangeShapeType="1"/>
            </p:cNvSpPr>
            <p:nvPr/>
          </p:nvSpPr>
          <p:spPr bwMode="auto">
            <a:xfrm>
              <a:off x="371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4" name="Line 292"/>
            <p:cNvSpPr>
              <a:spLocks noChangeShapeType="1"/>
            </p:cNvSpPr>
            <p:nvPr/>
          </p:nvSpPr>
          <p:spPr bwMode="auto">
            <a:xfrm>
              <a:off x="3734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5" name="Line 293"/>
            <p:cNvSpPr>
              <a:spLocks noChangeShapeType="1"/>
            </p:cNvSpPr>
            <p:nvPr/>
          </p:nvSpPr>
          <p:spPr bwMode="auto">
            <a:xfrm>
              <a:off x="3758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6" name="Line 294"/>
            <p:cNvSpPr>
              <a:spLocks noChangeShapeType="1"/>
            </p:cNvSpPr>
            <p:nvPr/>
          </p:nvSpPr>
          <p:spPr bwMode="auto">
            <a:xfrm>
              <a:off x="378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7" name="Line 295"/>
            <p:cNvSpPr>
              <a:spLocks noChangeShapeType="1"/>
            </p:cNvSpPr>
            <p:nvPr/>
          </p:nvSpPr>
          <p:spPr bwMode="auto">
            <a:xfrm>
              <a:off x="3804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8" name="Line 296"/>
            <p:cNvSpPr>
              <a:spLocks noChangeShapeType="1"/>
            </p:cNvSpPr>
            <p:nvPr/>
          </p:nvSpPr>
          <p:spPr bwMode="auto">
            <a:xfrm>
              <a:off x="3827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09" name="Line 297"/>
            <p:cNvSpPr>
              <a:spLocks noChangeShapeType="1"/>
            </p:cNvSpPr>
            <p:nvPr/>
          </p:nvSpPr>
          <p:spPr bwMode="auto">
            <a:xfrm>
              <a:off x="3850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0" name="Line 298"/>
            <p:cNvSpPr>
              <a:spLocks noChangeShapeType="1"/>
            </p:cNvSpPr>
            <p:nvPr/>
          </p:nvSpPr>
          <p:spPr bwMode="auto">
            <a:xfrm>
              <a:off x="3874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1" name="Line 299"/>
            <p:cNvSpPr>
              <a:spLocks noChangeShapeType="1"/>
            </p:cNvSpPr>
            <p:nvPr/>
          </p:nvSpPr>
          <p:spPr bwMode="auto">
            <a:xfrm>
              <a:off x="3897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2" name="Line 300"/>
            <p:cNvSpPr>
              <a:spLocks noChangeShapeType="1"/>
            </p:cNvSpPr>
            <p:nvPr/>
          </p:nvSpPr>
          <p:spPr bwMode="auto">
            <a:xfrm>
              <a:off x="3920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3" name="Line 301"/>
            <p:cNvSpPr>
              <a:spLocks noChangeShapeType="1"/>
            </p:cNvSpPr>
            <p:nvPr/>
          </p:nvSpPr>
          <p:spPr bwMode="auto">
            <a:xfrm>
              <a:off x="394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4" name="Line 302"/>
            <p:cNvSpPr>
              <a:spLocks noChangeShapeType="1"/>
            </p:cNvSpPr>
            <p:nvPr/>
          </p:nvSpPr>
          <p:spPr bwMode="auto">
            <a:xfrm>
              <a:off x="3967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5" name="Line 303"/>
            <p:cNvSpPr>
              <a:spLocks noChangeShapeType="1"/>
            </p:cNvSpPr>
            <p:nvPr/>
          </p:nvSpPr>
          <p:spPr bwMode="auto">
            <a:xfrm>
              <a:off x="3990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6" name="Line 304"/>
            <p:cNvSpPr>
              <a:spLocks noChangeShapeType="1"/>
            </p:cNvSpPr>
            <p:nvPr/>
          </p:nvSpPr>
          <p:spPr bwMode="auto">
            <a:xfrm>
              <a:off x="401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7" name="Line 305"/>
            <p:cNvSpPr>
              <a:spLocks noChangeShapeType="1"/>
            </p:cNvSpPr>
            <p:nvPr/>
          </p:nvSpPr>
          <p:spPr bwMode="auto">
            <a:xfrm>
              <a:off x="4037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8" name="Line 306"/>
            <p:cNvSpPr>
              <a:spLocks noChangeShapeType="1"/>
            </p:cNvSpPr>
            <p:nvPr/>
          </p:nvSpPr>
          <p:spPr bwMode="auto">
            <a:xfrm>
              <a:off x="4059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19" name="Line 307"/>
            <p:cNvSpPr>
              <a:spLocks noChangeShapeType="1"/>
            </p:cNvSpPr>
            <p:nvPr/>
          </p:nvSpPr>
          <p:spPr bwMode="auto">
            <a:xfrm>
              <a:off x="408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0" name="Line 308"/>
            <p:cNvSpPr>
              <a:spLocks noChangeShapeType="1"/>
            </p:cNvSpPr>
            <p:nvPr/>
          </p:nvSpPr>
          <p:spPr bwMode="auto">
            <a:xfrm>
              <a:off x="4106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1" name="Line 309"/>
            <p:cNvSpPr>
              <a:spLocks noChangeShapeType="1"/>
            </p:cNvSpPr>
            <p:nvPr/>
          </p:nvSpPr>
          <p:spPr bwMode="auto">
            <a:xfrm>
              <a:off x="4130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2" name="Line 310"/>
            <p:cNvSpPr>
              <a:spLocks noChangeShapeType="1"/>
            </p:cNvSpPr>
            <p:nvPr/>
          </p:nvSpPr>
          <p:spPr bwMode="auto">
            <a:xfrm>
              <a:off x="4152" y="2663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3" name="Line 311"/>
            <p:cNvSpPr>
              <a:spLocks noChangeShapeType="1"/>
            </p:cNvSpPr>
            <p:nvPr/>
          </p:nvSpPr>
          <p:spPr bwMode="auto">
            <a:xfrm>
              <a:off x="4176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4" name="Line 312"/>
            <p:cNvSpPr>
              <a:spLocks noChangeShapeType="1"/>
            </p:cNvSpPr>
            <p:nvPr/>
          </p:nvSpPr>
          <p:spPr bwMode="auto">
            <a:xfrm>
              <a:off x="4199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5" name="Line 313"/>
            <p:cNvSpPr>
              <a:spLocks noChangeShapeType="1"/>
            </p:cNvSpPr>
            <p:nvPr/>
          </p:nvSpPr>
          <p:spPr bwMode="auto">
            <a:xfrm>
              <a:off x="422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6" name="Line 314"/>
            <p:cNvSpPr>
              <a:spLocks noChangeShapeType="1"/>
            </p:cNvSpPr>
            <p:nvPr/>
          </p:nvSpPr>
          <p:spPr bwMode="auto">
            <a:xfrm>
              <a:off x="4246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7" name="Line 315"/>
            <p:cNvSpPr>
              <a:spLocks noChangeShapeType="1"/>
            </p:cNvSpPr>
            <p:nvPr/>
          </p:nvSpPr>
          <p:spPr bwMode="auto">
            <a:xfrm>
              <a:off x="4269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8" name="Line 316"/>
            <p:cNvSpPr>
              <a:spLocks noChangeShapeType="1"/>
            </p:cNvSpPr>
            <p:nvPr/>
          </p:nvSpPr>
          <p:spPr bwMode="auto">
            <a:xfrm>
              <a:off x="429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29" name="Line 317"/>
            <p:cNvSpPr>
              <a:spLocks noChangeShapeType="1"/>
            </p:cNvSpPr>
            <p:nvPr/>
          </p:nvSpPr>
          <p:spPr bwMode="auto">
            <a:xfrm>
              <a:off x="4315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0" name="Line 318"/>
            <p:cNvSpPr>
              <a:spLocks noChangeShapeType="1"/>
            </p:cNvSpPr>
            <p:nvPr/>
          </p:nvSpPr>
          <p:spPr bwMode="auto">
            <a:xfrm>
              <a:off x="4339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1" name="Line 319"/>
            <p:cNvSpPr>
              <a:spLocks noChangeShapeType="1"/>
            </p:cNvSpPr>
            <p:nvPr/>
          </p:nvSpPr>
          <p:spPr bwMode="auto">
            <a:xfrm>
              <a:off x="436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2" name="Line 320"/>
            <p:cNvSpPr>
              <a:spLocks noChangeShapeType="1"/>
            </p:cNvSpPr>
            <p:nvPr/>
          </p:nvSpPr>
          <p:spPr bwMode="auto">
            <a:xfrm>
              <a:off x="4385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3" name="Line 321"/>
            <p:cNvSpPr>
              <a:spLocks noChangeShapeType="1"/>
            </p:cNvSpPr>
            <p:nvPr/>
          </p:nvSpPr>
          <p:spPr bwMode="auto">
            <a:xfrm>
              <a:off x="4409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4" name="Line 322"/>
            <p:cNvSpPr>
              <a:spLocks noChangeShapeType="1"/>
            </p:cNvSpPr>
            <p:nvPr/>
          </p:nvSpPr>
          <p:spPr bwMode="auto">
            <a:xfrm>
              <a:off x="443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5" name="Line 323"/>
            <p:cNvSpPr>
              <a:spLocks noChangeShapeType="1"/>
            </p:cNvSpPr>
            <p:nvPr/>
          </p:nvSpPr>
          <p:spPr bwMode="auto">
            <a:xfrm>
              <a:off x="4455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6" name="Line 324"/>
            <p:cNvSpPr>
              <a:spLocks noChangeShapeType="1"/>
            </p:cNvSpPr>
            <p:nvPr/>
          </p:nvSpPr>
          <p:spPr bwMode="auto">
            <a:xfrm>
              <a:off x="4478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7" name="Line 325"/>
            <p:cNvSpPr>
              <a:spLocks noChangeShapeType="1"/>
            </p:cNvSpPr>
            <p:nvPr/>
          </p:nvSpPr>
          <p:spPr bwMode="auto">
            <a:xfrm>
              <a:off x="450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8" name="Line 326"/>
            <p:cNvSpPr>
              <a:spLocks noChangeShapeType="1"/>
            </p:cNvSpPr>
            <p:nvPr/>
          </p:nvSpPr>
          <p:spPr bwMode="auto">
            <a:xfrm>
              <a:off x="4524" y="2663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39" name="Line 327"/>
            <p:cNvSpPr>
              <a:spLocks noChangeShapeType="1"/>
            </p:cNvSpPr>
            <p:nvPr/>
          </p:nvSpPr>
          <p:spPr bwMode="auto">
            <a:xfrm>
              <a:off x="4548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0" name="Line 328"/>
            <p:cNvSpPr>
              <a:spLocks noChangeShapeType="1"/>
            </p:cNvSpPr>
            <p:nvPr/>
          </p:nvSpPr>
          <p:spPr bwMode="auto">
            <a:xfrm>
              <a:off x="4571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1" name="Line 329"/>
            <p:cNvSpPr>
              <a:spLocks noChangeShapeType="1"/>
            </p:cNvSpPr>
            <p:nvPr/>
          </p:nvSpPr>
          <p:spPr bwMode="auto">
            <a:xfrm>
              <a:off x="4594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2" name="Line 330"/>
            <p:cNvSpPr>
              <a:spLocks noChangeShapeType="1"/>
            </p:cNvSpPr>
            <p:nvPr/>
          </p:nvSpPr>
          <p:spPr bwMode="auto">
            <a:xfrm>
              <a:off x="4618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3" name="Line 331"/>
            <p:cNvSpPr>
              <a:spLocks noChangeShapeType="1"/>
            </p:cNvSpPr>
            <p:nvPr/>
          </p:nvSpPr>
          <p:spPr bwMode="auto">
            <a:xfrm>
              <a:off x="4641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4" name="Line 332"/>
            <p:cNvSpPr>
              <a:spLocks noChangeShapeType="1"/>
            </p:cNvSpPr>
            <p:nvPr/>
          </p:nvSpPr>
          <p:spPr bwMode="auto">
            <a:xfrm>
              <a:off x="4664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5" name="Line 333"/>
            <p:cNvSpPr>
              <a:spLocks noChangeShapeType="1"/>
            </p:cNvSpPr>
            <p:nvPr/>
          </p:nvSpPr>
          <p:spPr bwMode="auto">
            <a:xfrm>
              <a:off x="4687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6" name="Line 334"/>
            <p:cNvSpPr>
              <a:spLocks noChangeShapeType="1"/>
            </p:cNvSpPr>
            <p:nvPr/>
          </p:nvSpPr>
          <p:spPr bwMode="auto">
            <a:xfrm>
              <a:off x="4711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7" name="Line 335"/>
            <p:cNvSpPr>
              <a:spLocks noChangeShapeType="1"/>
            </p:cNvSpPr>
            <p:nvPr/>
          </p:nvSpPr>
          <p:spPr bwMode="auto">
            <a:xfrm>
              <a:off x="4734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8" name="Line 336"/>
            <p:cNvSpPr>
              <a:spLocks noChangeShapeType="1"/>
            </p:cNvSpPr>
            <p:nvPr/>
          </p:nvSpPr>
          <p:spPr bwMode="auto">
            <a:xfrm>
              <a:off x="4757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49" name="Line 337"/>
            <p:cNvSpPr>
              <a:spLocks noChangeShapeType="1"/>
            </p:cNvSpPr>
            <p:nvPr/>
          </p:nvSpPr>
          <p:spPr bwMode="auto">
            <a:xfrm>
              <a:off x="4781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0" name="Line 338"/>
            <p:cNvSpPr>
              <a:spLocks noChangeShapeType="1"/>
            </p:cNvSpPr>
            <p:nvPr/>
          </p:nvSpPr>
          <p:spPr bwMode="auto">
            <a:xfrm>
              <a:off x="480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1" name="Line 339"/>
            <p:cNvSpPr>
              <a:spLocks noChangeShapeType="1"/>
            </p:cNvSpPr>
            <p:nvPr/>
          </p:nvSpPr>
          <p:spPr bwMode="auto">
            <a:xfrm>
              <a:off x="4827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2" name="Line 340"/>
            <p:cNvSpPr>
              <a:spLocks noChangeShapeType="1"/>
            </p:cNvSpPr>
            <p:nvPr/>
          </p:nvSpPr>
          <p:spPr bwMode="auto">
            <a:xfrm>
              <a:off x="4850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3" name="Line 341"/>
            <p:cNvSpPr>
              <a:spLocks noChangeShapeType="1"/>
            </p:cNvSpPr>
            <p:nvPr/>
          </p:nvSpPr>
          <p:spPr bwMode="auto">
            <a:xfrm>
              <a:off x="487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4" name="Line 342"/>
            <p:cNvSpPr>
              <a:spLocks noChangeShapeType="1"/>
            </p:cNvSpPr>
            <p:nvPr/>
          </p:nvSpPr>
          <p:spPr bwMode="auto">
            <a:xfrm>
              <a:off x="4896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5" name="Line 343"/>
            <p:cNvSpPr>
              <a:spLocks noChangeShapeType="1"/>
            </p:cNvSpPr>
            <p:nvPr/>
          </p:nvSpPr>
          <p:spPr bwMode="auto">
            <a:xfrm>
              <a:off x="4920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6" name="Line 344"/>
            <p:cNvSpPr>
              <a:spLocks noChangeShapeType="1"/>
            </p:cNvSpPr>
            <p:nvPr/>
          </p:nvSpPr>
          <p:spPr bwMode="auto">
            <a:xfrm>
              <a:off x="4943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7" name="Line 345"/>
            <p:cNvSpPr>
              <a:spLocks noChangeShapeType="1"/>
            </p:cNvSpPr>
            <p:nvPr/>
          </p:nvSpPr>
          <p:spPr bwMode="auto">
            <a:xfrm>
              <a:off x="4966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8" name="Line 346"/>
            <p:cNvSpPr>
              <a:spLocks noChangeShapeType="1"/>
            </p:cNvSpPr>
            <p:nvPr/>
          </p:nvSpPr>
          <p:spPr bwMode="auto">
            <a:xfrm>
              <a:off x="4990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59" name="Line 347"/>
            <p:cNvSpPr>
              <a:spLocks noChangeShapeType="1"/>
            </p:cNvSpPr>
            <p:nvPr/>
          </p:nvSpPr>
          <p:spPr bwMode="auto">
            <a:xfrm>
              <a:off x="501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0" name="Line 348"/>
            <p:cNvSpPr>
              <a:spLocks noChangeShapeType="1"/>
            </p:cNvSpPr>
            <p:nvPr/>
          </p:nvSpPr>
          <p:spPr bwMode="auto">
            <a:xfrm>
              <a:off x="5036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1" name="Line 349"/>
            <p:cNvSpPr>
              <a:spLocks noChangeShapeType="1"/>
            </p:cNvSpPr>
            <p:nvPr/>
          </p:nvSpPr>
          <p:spPr bwMode="auto">
            <a:xfrm>
              <a:off x="5059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2" name="Line 350"/>
            <p:cNvSpPr>
              <a:spLocks noChangeShapeType="1"/>
            </p:cNvSpPr>
            <p:nvPr/>
          </p:nvSpPr>
          <p:spPr bwMode="auto">
            <a:xfrm>
              <a:off x="5082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3" name="Line 351"/>
            <p:cNvSpPr>
              <a:spLocks noChangeShapeType="1"/>
            </p:cNvSpPr>
            <p:nvPr/>
          </p:nvSpPr>
          <p:spPr bwMode="auto">
            <a:xfrm>
              <a:off x="5106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4" name="Line 352"/>
            <p:cNvSpPr>
              <a:spLocks noChangeShapeType="1"/>
            </p:cNvSpPr>
            <p:nvPr/>
          </p:nvSpPr>
          <p:spPr bwMode="auto">
            <a:xfrm>
              <a:off x="5129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5" name="Line 353"/>
            <p:cNvSpPr>
              <a:spLocks noChangeShapeType="1"/>
            </p:cNvSpPr>
            <p:nvPr/>
          </p:nvSpPr>
          <p:spPr bwMode="auto">
            <a:xfrm>
              <a:off x="5153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6" name="Line 354"/>
            <p:cNvSpPr>
              <a:spLocks noChangeShapeType="1"/>
            </p:cNvSpPr>
            <p:nvPr/>
          </p:nvSpPr>
          <p:spPr bwMode="auto">
            <a:xfrm>
              <a:off x="5175" y="2663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7" name="Line 355"/>
            <p:cNvSpPr>
              <a:spLocks noChangeShapeType="1"/>
            </p:cNvSpPr>
            <p:nvPr/>
          </p:nvSpPr>
          <p:spPr bwMode="auto">
            <a:xfrm>
              <a:off x="5199" y="2663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8" name="Line 356"/>
            <p:cNvSpPr>
              <a:spLocks noChangeShapeType="1"/>
            </p:cNvSpPr>
            <p:nvPr/>
          </p:nvSpPr>
          <p:spPr bwMode="auto">
            <a:xfrm>
              <a:off x="3293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69" name="Line 357"/>
            <p:cNvSpPr>
              <a:spLocks noChangeShapeType="1"/>
            </p:cNvSpPr>
            <p:nvPr/>
          </p:nvSpPr>
          <p:spPr bwMode="auto">
            <a:xfrm>
              <a:off x="3316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0" name="Line 358"/>
            <p:cNvSpPr>
              <a:spLocks noChangeShapeType="1"/>
            </p:cNvSpPr>
            <p:nvPr/>
          </p:nvSpPr>
          <p:spPr bwMode="auto">
            <a:xfrm>
              <a:off x="3339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1" name="Line 359"/>
            <p:cNvSpPr>
              <a:spLocks noChangeShapeType="1"/>
            </p:cNvSpPr>
            <p:nvPr/>
          </p:nvSpPr>
          <p:spPr bwMode="auto">
            <a:xfrm>
              <a:off x="3362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2" name="Line 360"/>
            <p:cNvSpPr>
              <a:spLocks noChangeShapeType="1"/>
            </p:cNvSpPr>
            <p:nvPr/>
          </p:nvSpPr>
          <p:spPr bwMode="auto">
            <a:xfrm>
              <a:off x="3386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3" name="Line 361"/>
            <p:cNvSpPr>
              <a:spLocks noChangeShapeType="1"/>
            </p:cNvSpPr>
            <p:nvPr/>
          </p:nvSpPr>
          <p:spPr bwMode="auto">
            <a:xfrm>
              <a:off x="3409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4" name="Line 362"/>
            <p:cNvSpPr>
              <a:spLocks noChangeShapeType="1"/>
            </p:cNvSpPr>
            <p:nvPr/>
          </p:nvSpPr>
          <p:spPr bwMode="auto">
            <a:xfrm>
              <a:off x="3432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5" name="Line 363"/>
            <p:cNvSpPr>
              <a:spLocks noChangeShapeType="1"/>
            </p:cNvSpPr>
            <p:nvPr/>
          </p:nvSpPr>
          <p:spPr bwMode="auto">
            <a:xfrm>
              <a:off x="3456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6" name="Line 364"/>
            <p:cNvSpPr>
              <a:spLocks noChangeShapeType="1"/>
            </p:cNvSpPr>
            <p:nvPr/>
          </p:nvSpPr>
          <p:spPr bwMode="auto">
            <a:xfrm>
              <a:off x="3478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7" name="Line 365"/>
            <p:cNvSpPr>
              <a:spLocks noChangeShapeType="1"/>
            </p:cNvSpPr>
            <p:nvPr/>
          </p:nvSpPr>
          <p:spPr bwMode="auto">
            <a:xfrm>
              <a:off x="3502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8" name="Line 366"/>
            <p:cNvSpPr>
              <a:spLocks noChangeShapeType="1"/>
            </p:cNvSpPr>
            <p:nvPr/>
          </p:nvSpPr>
          <p:spPr bwMode="auto">
            <a:xfrm>
              <a:off x="3525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79" name="Line 367"/>
            <p:cNvSpPr>
              <a:spLocks noChangeShapeType="1"/>
            </p:cNvSpPr>
            <p:nvPr/>
          </p:nvSpPr>
          <p:spPr bwMode="auto">
            <a:xfrm>
              <a:off x="3548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0" name="Line 368"/>
            <p:cNvSpPr>
              <a:spLocks noChangeShapeType="1"/>
            </p:cNvSpPr>
            <p:nvPr/>
          </p:nvSpPr>
          <p:spPr bwMode="auto">
            <a:xfrm>
              <a:off x="357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1" name="Line 369"/>
            <p:cNvSpPr>
              <a:spLocks noChangeShapeType="1"/>
            </p:cNvSpPr>
            <p:nvPr/>
          </p:nvSpPr>
          <p:spPr bwMode="auto">
            <a:xfrm>
              <a:off x="3595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2" name="Line 370"/>
            <p:cNvSpPr>
              <a:spLocks noChangeShapeType="1"/>
            </p:cNvSpPr>
            <p:nvPr/>
          </p:nvSpPr>
          <p:spPr bwMode="auto">
            <a:xfrm>
              <a:off x="3618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3" name="Line 371"/>
            <p:cNvSpPr>
              <a:spLocks noChangeShapeType="1"/>
            </p:cNvSpPr>
            <p:nvPr/>
          </p:nvSpPr>
          <p:spPr bwMode="auto">
            <a:xfrm>
              <a:off x="364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4" name="Line 372"/>
            <p:cNvSpPr>
              <a:spLocks noChangeShapeType="1"/>
            </p:cNvSpPr>
            <p:nvPr/>
          </p:nvSpPr>
          <p:spPr bwMode="auto">
            <a:xfrm>
              <a:off x="3665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5" name="Line 373"/>
            <p:cNvSpPr>
              <a:spLocks noChangeShapeType="1"/>
            </p:cNvSpPr>
            <p:nvPr/>
          </p:nvSpPr>
          <p:spPr bwMode="auto">
            <a:xfrm>
              <a:off x="3688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6" name="Line 374"/>
            <p:cNvSpPr>
              <a:spLocks noChangeShapeType="1"/>
            </p:cNvSpPr>
            <p:nvPr/>
          </p:nvSpPr>
          <p:spPr bwMode="auto">
            <a:xfrm>
              <a:off x="371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7" name="Line 375"/>
            <p:cNvSpPr>
              <a:spLocks noChangeShapeType="1"/>
            </p:cNvSpPr>
            <p:nvPr/>
          </p:nvSpPr>
          <p:spPr bwMode="auto">
            <a:xfrm>
              <a:off x="3734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8" name="Line 376"/>
            <p:cNvSpPr>
              <a:spLocks noChangeShapeType="1"/>
            </p:cNvSpPr>
            <p:nvPr/>
          </p:nvSpPr>
          <p:spPr bwMode="auto">
            <a:xfrm>
              <a:off x="3758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89" name="Line 377"/>
            <p:cNvSpPr>
              <a:spLocks noChangeShapeType="1"/>
            </p:cNvSpPr>
            <p:nvPr/>
          </p:nvSpPr>
          <p:spPr bwMode="auto">
            <a:xfrm>
              <a:off x="378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0" name="Line 378"/>
            <p:cNvSpPr>
              <a:spLocks noChangeShapeType="1"/>
            </p:cNvSpPr>
            <p:nvPr/>
          </p:nvSpPr>
          <p:spPr bwMode="auto">
            <a:xfrm>
              <a:off x="3804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1" name="Line 379"/>
            <p:cNvSpPr>
              <a:spLocks noChangeShapeType="1"/>
            </p:cNvSpPr>
            <p:nvPr/>
          </p:nvSpPr>
          <p:spPr bwMode="auto">
            <a:xfrm>
              <a:off x="3827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2" name="Line 380"/>
            <p:cNvSpPr>
              <a:spLocks noChangeShapeType="1"/>
            </p:cNvSpPr>
            <p:nvPr/>
          </p:nvSpPr>
          <p:spPr bwMode="auto">
            <a:xfrm>
              <a:off x="3850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3" name="Line 381"/>
            <p:cNvSpPr>
              <a:spLocks noChangeShapeType="1"/>
            </p:cNvSpPr>
            <p:nvPr/>
          </p:nvSpPr>
          <p:spPr bwMode="auto">
            <a:xfrm>
              <a:off x="3874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4" name="Line 382"/>
            <p:cNvSpPr>
              <a:spLocks noChangeShapeType="1"/>
            </p:cNvSpPr>
            <p:nvPr/>
          </p:nvSpPr>
          <p:spPr bwMode="auto">
            <a:xfrm>
              <a:off x="3897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5" name="Line 383"/>
            <p:cNvSpPr>
              <a:spLocks noChangeShapeType="1"/>
            </p:cNvSpPr>
            <p:nvPr/>
          </p:nvSpPr>
          <p:spPr bwMode="auto">
            <a:xfrm>
              <a:off x="3920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6" name="Line 384"/>
            <p:cNvSpPr>
              <a:spLocks noChangeShapeType="1"/>
            </p:cNvSpPr>
            <p:nvPr/>
          </p:nvSpPr>
          <p:spPr bwMode="auto">
            <a:xfrm>
              <a:off x="3943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7" name="Line 385"/>
            <p:cNvSpPr>
              <a:spLocks noChangeShapeType="1"/>
            </p:cNvSpPr>
            <p:nvPr/>
          </p:nvSpPr>
          <p:spPr bwMode="auto">
            <a:xfrm>
              <a:off x="3967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8" name="Line 386"/>
            <p:cNvSpPr>
              <a:spLocks noChangeShapeType="1"/>
            </p:cNvSpPr>
            <p:nvPr/>
          </p:nvSpPr>
          <p:spPr bwMode="auto">
            <a:xfrm>
              <a:off x="3990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99" name="Line 387"/>
            <p:cNvSpPr>
              <a:spLocks noChangeShapeType="1"/>
            </p:cNvSpPr>
            <p:nvPr/>
          </p:nvSpPr>
          <p:spPr bwMode="auto">
            <a:xfrm>
              <a:off x="4013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0" name="Line 388"/>
            <p:cNvSpPr>
              <a:spLocks noChangeShapeType="1"/>
            </p:cNvSpPr>
            <p:nvPr/>
          </p:nvSpPr>
          <p:spPr bwMode="auto">
            <a:xfrm>
              <a:off x="4037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1" name="Line 389"/>
            <p:cNvSpPr>
              <a:spLocks noChangeShapeType="1"/>
            </p:cNvSpPr>
            <p:nvPr/>
          </p:nvSpPr>
          <p:spPr bwMode="auto">
            <a:xfrm>
              <a:off x="4059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2" name="Line 390"/>
            <p:cNvSpPr>
              <a:spLocks noChangeShapeType="1"/>
            </p:cNvSpPr>
            <p:nvPr/>
          </p:nvSpPr>
          <p:spPr bwMode="auto">
            <a:xfrm>
              <a:off x="4083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3" name="Line 391"/>
            <p:cNvSpPr>
              <a:spLocks noChangeShapeType="1"/>
            </p:cNvSpPr>
            <p:nvPr/>
          </p:nvSpPr>
          <p:spPr bwMode="auto">
            <a:xfrm>
              <a:off x="4106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4" name="Line 392"/>
            <p:cNvSpPr>
              <a:spLocks noChangeShapeType="1"/>
            </p:cNvSpPr>
            <p:nvPr/>
          </p:nvSpPr>
          <p:spPr bwMode="auto">
            <a:xfrm>
              <a:off x="4130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5" name="Line 393"/>
            <p:cNvSpPr>
              <a:spLocks noChangeShapeType="1"/>
            </p:cNvSpPr>
            <p:nvPr/>
          </p:nvSpPr>
          <p:spPr bwMode="auto">
            <a:xfrm>
              <a:off x="4152" y="2322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6" name="Line 394"/>
            <p:cNvSpPr>
              <a:spLocks noChangeShapeType="1"/>
            </p:cNvSpPr>
            <p:nvPr/>
          </p:nvSpPr>
          <p:spPr bwMode="auto">
            <a:xfrm>
              <a:off x="4176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7" name="Line 395"/>
            <p:cNvSpPr>
              <a:spLocks noChangeShapeType="1"/>
            </p:cNvSpPr>
            <p:nvPr/>
          </p:nvSpPr>
          <p:spPr bwMode="auto">
            <a:xfrm>
              <a:off x="4199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8" name="Line 396"/>
            <p:cNvSpPr>
              <a:spLocks noChangeShapeType="1"/>
            </p:cNvSpPr>
            <p:nvPr/>
          </p:nvSpPr>
          <p:spPr bwMode="auto">
            <a:xfrm>
              <a:off x="4222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09" name="Line 397"/>
            <p:cNvSpPr>
              <a:spLocks noChangeShapeType="1"/>
            </p:cNvSpPr>
            <p:nvPr/>
          </p:nvSpPr>
          <p:spPr bwMode="auto">
            <a:xfrm>
              <a:off x="4246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0" name="Line 398"/>
            <p:cNvSpPr>
              <a:spLocks noChangeShapeType="1"/>
            </p:cNvSpPr>
            <p:nvPr/>
          </p:nvSpPr>
          <p:spPr bwMode="auto">
            <a:xfrm>
              <a:off x="4269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1" name="Line 399"/>
            <p:cNvSpPr>
              <a:spLocks noChangeShapeType="1"/>
            </p:cNvSpPr>
            <p:nvPr/>
          </p:nvSpPr>
          <p:spPr bwMode="auto">
            <a:xfrm>
              <a:off x="4292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2" name="Line 400"/>
            <p:cNvSpPr>
              <a:spLocks noChangeShapeType="1"/>
            </p:cNvSpPr>
            <p:nvPr/>
          </p:nvSpPr>
          <p:spPr bwMode="auto">
            <a:xfrm>
              <a:off x="4315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3" name="Line 401"/>
            <p:cNvSpPr>
              <a:spLocks noChangeShapeType="1"/>
            </p:cNvSpPr>
            <p:nvPr/>
          </p:nvSpPr>
          <p:spPr bwMode="auto">
            <a:xfrm>
              <a:off x="4339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4" name="Line 402"/>
            <p:cNvSpPr>
              <a:spLocks noChangeShapeType="1"/>
            </p:cNvSpPr>
            <p:nvPr/>
          </p:nvSpPr>
          <p:spPr bwMode="auto">
            <a:xfrm>
              <a:off x="4362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5" name="Line 403"/>
            <p:cNvSpPr>
              <a:spLocks noChangeShapeType="1"/>
            </p:cNvSpPr>
            <p:nvPr/>
          </p:nvSpPr>
          <p:spPr bwMode="auto">
            <a:xfrm>
              <a:off x="4385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6" name="Line 404"/>
            <p:cNvSpPr>
              <a:spLocks noChangeShapeType="1"/>
            </p:cNvSpPr>
            <p:nvPr/>
          </p:nvSpPr>
          <p:spPr bwMode="auto">
            <a:xfrm>
              <a:off x="4409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7" name="Line 405"/>
            <p:cNvSpPr>
              <a:spLocks noChangeShapeType="1"/>
            </p:cNvSpPr>
            <p:nvPr/>
          </p:nvSpPr>
          <p:spPr bwMode="auto">
            <a:xfrm>
              <a:off x="443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8" name="Line 406"/>
            <p:cNvSpPr>
              <a:spLocks noChangeShapeType="1"/>
            </p:cNvSpPr>
            <p:nvPr/>
          </p:nvSpPr>
          <p:spPr bwMode="auto">
            <a:xfrm>
              <a:off x="4455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19" name="Line 407"/>
            <p:cNvSpPr>
              <a:spLocks noChangeShapeType="1"/>
            </p:cNvSpPr>
            <p:nvPr/>
          </p:nvSpPr>
          <p:spPr bwMode="auto">
            <a:xfrm>
              <a:off x="4478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0" name="Line 408"/>
            <p:cNvSpPr>
              <a:spLocks noChangeShapeType="1"/>
            </p:cNvSpPr>
            <p:nvPr/>
          </p:nvSpPr>
          <p:spPr bwMode="auto">
            <a:xfrm>
              <a:off x="450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1" name="Line 409"/>
            <p:cNvSpPr>
              <a:spLocks noChangeShapeType="1"/>
            </p:cNvSpPr>
            <p:nvPr/>
          </p:nvSpPr>
          <p:spPr bwMode="auto">
            <a:xfrm>
              <a:off x="4524" y="2322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2" name="Line 410"/>
            <p:cNvSpPr>
              <a:spLocks noChangeShapeType="1"/>
            </p:cNvSpPr>
            <p:nvPr/>
          </p:nvSpPr>
          <p:spPr bwMode="auto">
            <a:xfrm>
              <a:off x="4548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3" name="Line 411"/>
            <p:cNvSpPr>
              <a:spLocks noChangeShapeType="1"/>
            </p:cNvSpPr>
            <p:nvPr/>
          </p:nvSpPr>
          <p:spPr bwMode="auto">
            <a:xfrm>
              <a:off x="4571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4" name="Line 412"/>
            <p:cNvSpPr>
              <a:spLocks noChangeShapeType="1"/>
            </p:cNvSpPr>
            <p:nvPr/>
          </p:nvSpPr>
          <p:spPr bwMode="auto">
            <a:xfrm>
              <a:off x="4594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5" name="Line 413"/>
            <p:cNvSpPr>
              <a:spLocks noChangeShapeType="1"/>
            </p:cNvSpPr>
            <p:nvPr/>
          </p:nvSpPr>
          <p:spPr bwMode="auto">
            <a:xfrm>
              <a:off x="4618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6" name="Line 414"/>
            <p:cNvSpPr>
              <a:spLocks noChangeShapeType="1"/>
            </p:cNvSpPr>
            <p:nvPr/>
          </p:nvSpPr>
          <p:spPr bwMode="auto">
            <a:xfrm>
              <a:off x="4641" y="2322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7" name="Line 415"/>
            <p:cNvSpPr>
              <a:spLocks noChangeShapeType="1"/>
            </p:cNvSpPr>
            <p:nvPr/>
          </p:nvSpPr>
          <p:spPr bwMode="auto">
            <a:xfrm>
              <a:off x="4664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28" name="Line 416"/>
            <p:cNvSpPr>
              <a:spLocks noChangeShapeType="1"/>
            </p:cNvSpPr>
            <p:nvPr/>
          </p:nvSpPr>
          <p:spPr bwMode="auto">
            <a:xfrm>
              <a:off x="4687" y="2322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37"/>
            <p:cNvGrpSpPr>
              <a:grpSpLocks/>
            </p:cNvGrpSpPr>
            <p:nvPr/>
          </p:nvGrpSpPr>
          <p:grpSpPr bwMode="auto">
            <a:xfrm>
              <a:off x="2995" y="1835"/>
              <a:ext cx="2221" cy="2064"/>
              <a:chOff x="2995" y="1835"/>
              <a:chExt cx="2221" cy="2064"/>
            </a:xfrm>
          </p:grpSpPr>
          <p:sp>
            <p:nvSpPr>
              <p:cNvPr id="1447330" name="Line 418"/>
              <p:cNvSpPr>
                <a:spLocks noChangeShapeType="1"/>
              </p:cNvSpPr>
              <p:nvPr/>
            </p:nvSpPr>
            <p:spPr bwMode="auto">
              <a:xfrm>
                <a:off x="4711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1" name="Line 419"/>
              <p:cNvSpPr>
                <a:spLocks noChangeShapeType="1"/>
              </p:cNvSpPr>
              <p:nvPr/>
            </p:nvSpPr>
            <p:spPr bwMode="auto">
              <a:xfrm>
                <a:off x="4734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2" name="Line 420"/>
              <p:cNvSpPr>
                <a:spLocks noChangeShapeType="1"/>
              </p:cNvSpPr>
              <p:nvPr/>
            </p:nvSpPr>
            <p:spPr bwMode="auto">
              <a:xfrm>
                <a:off x="4757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3" name="Line 421"/>
              <p:cNvSpPr>
                <a:spLocks noChangeShapeType="1"/>
              </p:cNvSpPr>
              <p:nvPr/>
            </p:nvSpPr>
            <p:spPr bwMode="auto">
              <a:xfrm>
                <a:off x="4781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4" name="Line 422"/>
              <p:cNvSpPr>
                <a:spLocks noChangeShapeType="1"/>
              </p:cNvSpPr>
              <p:nvPr/>
            </p:nvSpPr>
            <p:spPr bwMode="auto">
              <a:xfrm>
                <a:off x="4803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5" name="Line 423"/>
              <p:cNvSpPr>
                <a:spLocks noChangeShapeType="1"/>
              </p:cNvSpPr>
              <p:nvPr/>
            </p:nvSpPr>
            <p:spPr bwMode="auto">
              <a:xfrm>
                <a:off x="4827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6" name="Line 424"/>
              <p:cNvSpPr>
                <a:spLocks noChangeShapeType="1"/>
              </p:cNvSpPr>
              <p:nvPr/>
            </p:nvSpPr>
            <p:spPr bwMode="auto">
              <a:xfrm>
                <a:off x="4850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7" name="Line 425"/>
              <p:cNvSpPr>
                <a:spLocks noChangeShapeType="1"/>
              </p:cNvSpPr>
              <p:nvPr/>
            </p:nvSpPr>
            <p:spPr bwMode="auto">
              <a:xfrm>
                <a:off x="4873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8" name="Line 426"/>
              <p:cNvSpPr>
                <a:spLocks noChangeShapeType="1"/>
              </p:cNvSpPr>
              <p:nvPr/>
            </p:nvSpPr>
            <p:spPr bwMode="auto">
              <a:xfrm>
                <a:off x="4896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39" name="Line 427"/>
              <p:cNvSpPr>
                <a:spLocks noChangeShapeType="1"/>
              </p:cNvSpPr>
              <p:nvPr/>
            </p:nvSpPr>
            <p:spPr bwMode="auto">
              <a:xfrm>
                <a:off x="4920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0" name="Line 428"/>
              <p:cNvSpPr>
                <a:spLocks noChangeShapeType="1"/>
              </p:cNvSpPr>
              <p:nvPr/>
            </p:nvSpPr>
            <p:spPr bwMode="auto">
              <a:xfrm>
                <a:off x="4943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1" name="Line 429"/>
              <p:cNvSpPr>
                <a:spLocks noChangeShapeType="1"/>
              </p:cNvSpPr>
              <p:nvPr/>
            </p:nvSpPr>
            <p:spPr bwMode="auto">
              <a:xfrm>
                <a:off x="4966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2" name="Line 430"/>
              <p:cNvSpPr>
                <a:spLocks noChangeShapeType="1"/>
              </p:cNvSpPr>
              <p:nvPr/>
            </p:nvSpPr>
            <p:spPr bwMode="auto">
              <a:xfrm>
                <a:off x="4990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3" name="Line 431"/>
              <p:cNvSpPr>
                <a:spLocks noChangeShapeType="1"/>
              </p:cNvSpPr>
              <p:nvPr/>
            </p:nvSpPr>
            <p:spPr bwMode="auto">
              <a:xfrm>
                <a:off x="5012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4" name="Line 432"/>
              <p:cNvSpPr>
                <a:spLocks noChangeShapeType="1"/>
              </p:cNvSpPr>
              <p:nvPr/>
            </p:nvSpPr>
            <p:spPr bwMode="auto">
              <a:xfrm>
                <a:off x="5036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5" name="Line 433"/>
              <p:cNvSpPr>
                <a:spLocks noChangeShapeType="1"/>
              </p:cNvSpPr>
              <p:nvPr/>
            </p:nvSpPr>
            <p:spPr bwMode="auto">
              <a:xfrm>
                <a:off x="5059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6" name="Line 434"/>
              <p:cNvSpPr>
                <a:spLocks noChangeShapeType="1"/>
              </p:cNvSpPr>
              <p:nvPr/>
            </p:nvSpPr>
            <p:spPr bwMode="auto">
              <a:xfrm>
                <a:off x="5082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7" name="Line 435"/>
              <p:cNvSpPr>
                <a:spLocks noChangeShapeType="1"/>
              </p:cNvSpPr>
              <p:nvPr/>
            </p:nvSpPr>
            <p:spPr bwMode="auto">
              <a:xfrm>
                <a:off x="5106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8" name="Line 436"/>
              <p:cNvSpPr>
                <a:spLocks noChangeShapeType="1"/>
              </p:cNvSpPr>
              <p:nvPr/>
            </p:nvSpPr>
            <p:spPr bwMode="auto">
              <a:xfrm>
                <a:off x="5129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49" name="Line 437"/>
              <p:cNvSpPr>
                <a:spLocks noChangeShapeType="1"/>
              </p:cNvSpPr>
              <p:nvPr/>
            </p:nvSpPr>
            <p:spPr bwMode="auto">
              <a:xfrm>
                <a:off x="5153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0" name="Line 438"/>
              <p:cNvSpPr>
                <a:spLocks noChangeShapeType="1"/>
              </p:cNvSpPr>
              <p:nvPr/>
            </p:nvSpPr>
            <p:spPr bwMode="auto">
              <a:xfrm>
                <a:off x="5175" y="2322"/>
                <a:ext cx="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1" name="Line 439"/>
              <p:cNvSpPr>
                <a:spLocks noChangeShapeType="1"/>
              </p:cNvSpPr>
              <p:nvPr/>
            </p:nvSpPr>
            <p:spPr bwMode="auto">
              <a:xfrm>
                <a:off x="5199" y="2322"/>
                <a:ext cx="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2" name="Line 440"/>
              <p:cNvSpPr>
                <a:spLocks noChangeShapeType="1"/>
              </p:cNvSpPr>
              <p:nvPr/>
            </p:nvSpPr>
            <p:spPr bwMode="auto">
              <a:xfrm>
                <a:off x="3293" y="3687"/>
                <a:ext cx="192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3" name="Line 441"/>
              <p:cNvSpPr>
                <a:spLocks noChangeShapeType="1"/>
              </p:cNvSpPr>
              <p:nvPr/>
            </p:nvSpPr>
            <p:spPr bwMode="auto">
              <a:xfrm>
                <a:off x="3293" y="1981"/>
                <a:ext cx="192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4" name="Line 442"/>
              <p:cNvSpPr>
                <a:spLocks noChangeShapeType="1"/>
              </p:cNvSpPr>
              <p:nvPr/>
            </p:nvSpPr>
            <p:spPr bwMode="auto">
              <a:xfrm flipV="1">
                <a:off x="3293" y="1981"/>
                <a:ext cx="0" cy="170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5" name="Line 443"/>
              <p:cNvSpPr>
                <a:spLocks noChangeShapeType="1"/>
              </p:cNvSpPr>
              <p:nvPr/>
            </p:nvSpPr>
            <p:spPr bwMode="auto">
              <a:xfrm flipV="1">
                <a:off x="5215" y="1981"/>
                <a:ext cx="0" cy="170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6" name="Line 444"/>
              <p:cNvSpPr>
                <a:spLocks noChangeShapeType="1"/>
              </p:cNvSpPr>
              <p:nvPr/>
            </p:nvSpPr>
            <p:spPr bwMode="auto">
              <a:xfrm>
                <a:off x="3293" y="3687"/>
                <a:ext cx="192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7" name="Line 445"/>
              <p:cNvSpPr>
                <a:spLocks noChangeShapeType="1"/>
              </p:cNvSpPr>
              <p:nvPr/>
            </p:nvSpPr>
            <p:spPr bwMode="auto">
              <a:xfrm flipV="1">
                <a:off x="3293" y="1981"/>
                <a:ext cx="0" cy="170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8" name="Line 446"/>
              <p:cNvSpPr>
                <a:spLocks noChangeShapeType="1"/>
              </p:cNvSpPr>
              <p:nvPr/>
            </p:nvSpPr>
            <p:spPr bwMode="auto">
              <a:xfrm flipV="1">
                <a:off x="3467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59" name="Line 447"/>
              <p:cNvSpPr>
                <a:spLocks noChangeShapeType="1"/>
              </p:cNvSpPr>
              <p:nvPr/>
            </p:nvSpPr>
            <p:spPr bwMode="auto">
              <a:xfrm>
                <a:off x="3467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0" name="Freeform 448"/>
              <p:cNvSpPr>
                <a:spLocks/>
              </p:cNvSpPr>
              <p:nvPr/>
            </p:nvSpPr>
            <p:spPr bwMode="auto">
              <a:xfrm>
                <a:off x="3452" y="3720"/>
                <a:ext cx="22" cy="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22" y="59"/>
                  </a:cxn>
                  <a:cxn ang="0">
                    <a:pos x="15" y="59"/>
                  </a:cxn>
                  <a:cxn ang="0">
                    <a:pos x="15" y="13"/>
                  </a:cxn>
                  <a:cxn ang="0">
                    <a:pos x="10" y="16"/>
                  </a:cxn>
                  <a:cxn ang="0">
                    <a:pos x="7" y="17"/>
                  </a:cxn>
                  <a:cxn ang="0">
                    <a:pos x="3" y="20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5" y="12"/>
                  </a:cxn>
                  <a:cxn ang="0">
                    <a:pos x="11" y="7"/>
                  </a:cxn>
                  <a:cxn ang="0">
                    <a:pos x="13" y="4"/>
                  </a:cxn>
                  <a:cxn ang="0">
                    <a:pos x="16" y="2"/>
                  </a:cxn>
                  <a:cxn ang="0">
                    <a:pos x="17" y="0"/>
                  </a:cxn>
                </a:cxnLst>
                <a:rect l="0" t="0" r="r" b="b"/>
                <a:pathLst>
                  <a:path w="22" h="59">
                    <a:moveTo>
                      <a:pt x="17" y="0"/>
                    </a:moveTo>
                    <a:lnTo>
                      <a:pt x="22" y="0"/>
                    </a:lnTo>
                    <a:lnTo>
                      <a:pt x="22" y="59"/>
                    </a:lnTo>
                    <a:lnTo>
                      <a:pt x="15" y="59"/>
                    </a:lnTo>
                    <a:lnTo>
                      <a:pt x="15" y="13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3" y="20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1" name="Line 449"/>
              <p:cNvSpPr>
                <a:spLocks noChangeShapeType="1"/>
              </p:cNvSpPr>
              <p:nvPr/>
            </p:nvSpPr>
            <p:spPr bwMode="auto">
              <a:xfrm flipV="1">
                <a:off x="3642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2" name="Line 450"/>
              <p:cNvSpPr>
                <a:spLocks noChangeShapeType="1"/>
              </p:cNvSpPr>
              <p:nvPr/>
            </p:nvSpPr>
            <p:spPr bwMode="auto">
              <a:xfrm>
                <a:off x="3642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3" name="Freeform 451"/>
              <p:cNvSpPr>
                <a:spLocks/>
              </p:cNvSpPr>
              <p:nvPr/>
            </p:nvSpPr>
            <p:spPr bwMode="auto">
              <a:xfrm>
                <a:off x="3621" y="3720"/>
                <a:ext cx="40" cy="5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1"/>
                  </a:cxn>
                  <a:cxn ang="0">
                    <a:pos x="34" y="4"/>
                  </a:cxn>
                  <a:cxn ang="0">
                    <a:pos x="38" y="10"/>
                  </a:cxn>
                  <a:cxn ang="0">
                    <a:pos x="38" y="16"/>
                  </a:cxn>
                  <a:cxn ang="0">
                    <a:pos x="38" y="18"/>
                  </a:cxn>
                  <a:cxn ang="0">
                    <a:pos x="36" y="25"/>
                  </a:cxn>
                  <a:cxn ang="0">
                    <a:pos x="35" y="28"/>
                  </a:cxn>
                  <a:cxn ang="0">
                    <a:pos x="32" y="29"/>
                  </a:cxn>
                  <a:cxn ang="0">
                    <a:pos x="31" y="32"/>
                  </a:cxn>
                  <a:cxn ang="0">
                    <a:pos x="22" y="40"/>
                  </a:cxn>
                  <a:cxn ang="0">
                    <a:pos x="19" y="42"/>
                  </a:cxn>
                  <a:cxn ang="0">
                    <a:pos x="17" y="45"/>
                  </a:cxn>
                  <a:cxn ang="0">
                    <a:pos x="15" y="46"/>
                  </a:cxn>
                  <a:cxn ang="0">
                    <a:pos x="13" y="48"/>
                  </a:cxn>
                  <a:cxn ang="0">
                    <a:pos x="13" y="49"/>
                  </a:cxn>
                  <a:cxn ang="0">
                    <a:pos x="12" y="50"/>
                  </a:cxn>
                  <a:cxn ang="0">
                    <a:pos x="11" y="51"/>
                  </a:cxn>
                  <a:cxn ang="0">
                    <a:pos x="40" y="51"/>
                  </a:cxn>
                  <a:cxn ang="0">
                    <a:pos x="40" y="59"/>
                  </a:cxn>
                  <a:cxn ang="0">
                    <a:pos x="0" y="59"/>
                  </a:cxn>
                  <a:cxn ang="0">
                    <a:pos x="0" y="57"/>
                  </a:cxn>
                  <a:cxn ang="0">
                    <a:pos x="2" y="54"/>
                  </a:cxn>
                  <a:cxn ang="0">
                    <a:pos x="3" y="51"/>
                  </a:cxn>
                  <a:cxn ang="0">
                    <a:pos x="4" y="48"/>
                  </a:cxn>
                  <a:cxn ang="0">
                    <a:pos x="6" y="45"/>
                  </a:cxn>
                  <a:cxn ang="0">
                    <a:pos x="8" y="42"/>
                  </a:cxn>
                  <a:cxn ang="0">
                    <a:pos x="11" y="40"/>
                  </a:cxn>
                  <a:cxn ang="0">
                    <a:pos x="16" y="36"/>
                  </a:cxn>
                  <a:cxn ang="0">
                    <a:pos x="19" y="33"/>
                  </a:cxn>
                  <a:cxn ang="0">
                    <a:pos x="22" y="31"/>
                  </a:cxn>
                  <a:cxn ang="0">
                    <a:pos x="28" y="25"/>
                  </a:cxn>
                  <a:cxn ang="0">
                    <a:pos x="31" y="19"/>
                  </a:cxn>
                  <a:cxn ang="0">
                    <a:pos x="31" y="13"/>
                  </a:cxn>
                  <a:cxn ang="0">
                    <a:pos x="30" y="11"/>
                  </a:cxn>
                  <a:cxn ang="0">
                    <a:pos x="28" y="9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9" y="7"/>
                  </a:cxn>
                  <a:cxn ang="0">
                    <a:pos x="14" y="8"/>
                  </a:cxn>
                  <a:cxn ang="0">
                    <a:pos x="13" y="9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2" y="16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40" h="59">
                    <a:moveTo>
                      <a:pt x="21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5" y="28"/>
                    </a:lnTo>
                    <a:lnTo>
                      <a:pt x="32" y="29"/>
                    </a:lnTo>
                    <a:lnTo>
                      <a:pt x="31" y="32"/>
                    </a:lnTo>
                    <a:lnTo>
                      <a:pt x="22" y="40"/>
                    </a:lnTo>
                    <a:lnTo>
                      <a:pt x="19" y="42"/>
                    </a:lnTo>
                    <a:lnTo>
                      <a:pt x="17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2" y="50"/>
                    </a:lnTo>
                    <a:lnTo>
                      <a:pt x="11" y="51"/>
                    </a:lnTo>
                    <a:lnTo>
                      <a:pt x="40" y="51"/>
                    </a:lnTo>
                    <a:lnTo>
                      <a:pt x="4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4"/>
                    </a:lnTo>
                    <a:lnTo>
                      <a:pt x="3" y="51"/>
                    </a:lnTo>
                    <a:lnTo>
                      <a:pt x="4" y="48"/>
                    </a:lnTo>
                    <a:lnTo>
                      <a:pt x="6" y="45"/>
                    </a:lnTo>
                    <a:lnTo>
                      <a:pt x="8" y="42"/>
                    </a:lnTo>
                    <a:lnTo>
                      <a:pt x="11" y="40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8" y="25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4" name="Line 452"/>
              <p:cNvSpPr>
                <a:spLocks noChangeShapeType="1"/>
              </p:cNvSpPr>
              <p:nvPr/>
            </p:nvSpPr>
            <p:spPr bwMode="auto">
              <a:xfrm flipV="1">
                <a:off x="3817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5" name="Line 453"/>
              <p:cNvSpPr>
                <a:spLocks noChangeShapeType="1"/>
              </p:cNvSpPr>
              <p:nvPr/>
            </p:nvSpPr>
            <p:spPr bwMode="auto">
              <a:xfrm>
                <a:off x="3817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6" name="Freeform 454"/>
              <p:cNvSpPr>
                <a:spLocks/>
              </p:cNvSpPr>
              <p:nvPr/>
            </p:nvSpPr>
            <p:spPr bwMode="auto">
              <a:xfrm>
                <a:off x="3798" y="3720"/>
                <a:ext cx="39" cy="6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9" y="3"/>
                  </a:cxn>
                  <a:cxn ang="0">
                    <a:pos x="35" y="12"/>
                  </a:cxn>
                  <a:cxn ang="0">
                    <a:pos x="33" y="21"/>
                  </a:cxn>
                  <a:cxn ang="0">
                    <a:pos x="27" y="26"/>
                  </a:cxn>
                  <a:cxn ang="0">
                    <a:pos x="35" y="32"/>
                  </a:cxn>
                  <a:cxn ang="0">
                    <a:pos x="38" y="38"/>
                  </a:cxn>
                  <a:cxn ang="0">
                    <a:pos x="37" y="48"/>
                  </a:cxn>
                  <a:cxn ang="0">
                    <a:pos x="26" y="58"/>
                  </a:cxn>
                  <a:cxn ang="0">
                    <a:pos x="11" y="59"/>
                  </a:cxn>
                  <a:cxn ang="0">
                    <a:pos x="3" y="53"/>
                  </a:cxn>
                  <a:cxn ang="0">
                    <a:pos x="0" y="44"/>
                  </a:cxn>
                  <a:cxn ang="0">
                    <a:pos x="10" y="49"/>
                  </a:cxn>
                  <a:cxn ang="0">
                    <a:pos x="14" y="52"/>
                  </a:cxn>
                  <a:cxn ang="0">
                    <a:pos x="21" y="53"/>
                  </a:cxn>
                  <a:cxn ang="0">
                    <a:pos x="27" y="50"/>
                  </a:cxn>
                  <a:cxn ang="0">
                    <a:pos x="30" y="44"/>
                  </a:cxn>
                  <a:cxn ang="0">
                    <a:pos x="29" y="36"/>
                  </a:cxn>
                  <a:cxn ang="0">
                    <a:pos x="24" y="30"/>
                  </a:cxn>
                  <a:cxn ang="0">
                    <a:pos x="20" y="29"/>
                  </a:cxn>
                  <a:cxn ang="0">
                    <a:pos x="14" y="31"/>
                  </a:cxn>
                  <a:cxn ang="0">
                    <a:pos x="19" y="23"/>
                  </a:cxn>
                  <a:cxn ang="0">
                    <a:pos x="26" y="19"/>
                  </a:cxn>
                  <a:cxn ang="0">
                    <a:pos x="27" y="13"/>
                  </a:cxn>
                  <a:cxn ang="0">
                    <a:pos x="23" y="7"/>
                  </a:cxn>
                  <a:cxn ang="0">
                    <a:pos x="16" y="7"/>
                  </a:cxn>
                  <a:cxn ang="0">
                    <a:pos x="11" y="9"/>
                  </a:cxn>
                  <a:cxn ang="0">
                    <a:pos x="9" y="13"/>
                  </a:cxn>
                  <a:cxn ang="0">
                    <a:pos x="1" y="15"/>
                  </a:cxn>
                  <a:cxn ang="0">
                    <a:pos x="2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39" h="60">
                    <a:moveTo>
                      <a:pt x="14" y="0"/>
                    </a:moveTo>
                    <a:lnTo>
                      <a:pt x="22" y="0"/>
                    </a:lnTo>
                    <a:lnTo>
                      <a:pt x="26" y="1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35" y="12"/>
                    </a:lnTo>
                    <a:lnTo>
                      <a:pt x="35" y="16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41"/>
                    </a:lnTo>
                    <a:lnTo>
                      <a:pt x="37" y="48"/>
                    </a:lnTo>
                    <a:lnTo>
                      <a:pt x="33" y="54"/>
                    </a:lnTo>
                    <a:lnTo>
                      <a:pt x="26" y="58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5" y="55"/>
                    </a:lnTo>
                    <a:lnTo>
                      <a:pt x="3" y="53"/>
                    </a:lnTo>
                    <a:lnTo>
                      <a:pt x="1" y="50"/>
                    </a:lnTo>
                    <a:lnTo>
                      <a:pt x="0" y="44"/>
                    </a:lnTo>
                    <a:lnTo>
                      <a:pt x="8" y="42"/>
                    </a:lnTo>
                    <a:lnTo>
                      <a:pt x="10" y="49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6" y="53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7" y="50"/>
                    </a:lnTo>
                    <a:lnTo>
                      <a:pt x="29" y="47"/>
                    </a:lnTo>
                    <a:lnTo>
                      <a:pt x="30" y="44"/>
                    </a:lnTo>
                    <a:lnTo>
                      <a:pt x="30" y="38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31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6" y="10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7" name="Line 455"/>
              <p:cNvSpPr>
                <a:spLocks noChangeShapeType="1"/>
              </p:cNvSpPr>
              <p:nvPr/>
            </p:nvSpPr>
            <p:spPr bwMode="auto">
              <a:xfrm flipV="1">
                <a:off x="3991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8" name="Line 456"/>
              <p:cNvSpPr>
                <a:spLocks noChangeShapeType="1"/>
              </p:cNvSpPr>
              <p:nvPr/>
            </p:nvSpPr>
            <p:spPr bwMode="auto">
              <a:xfrm>
                <a:off x="3991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69" name="Freeform 457"/>
              <p:cNvSpPr>
                <a:spLocks noEditPoints="1"/>
              </p:cNvSpPr>
              <p:nvPr/>
            </p:nvSpPr>
            <p:spPr bwMode="auto">
              <a:xfrm>
                <a:off x="3969" y="3721"/>
                <a:ext cx="42" cy="58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0" y="37"/>
                  </a:cxn>
                  <a:cxn ang="0">
                    <a:pos x="27" y="37"/>
                  </a:cxn>
                  <a:cxn ang="0">
                    <a:pos x="27" y="14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35" y="37"/>
                  </a:cxn>
                  <a:cxn ang="0">
                    <a:pos x="42" y="37"/>
                  </a:cxn>
                  <a:cxn ang="0">
                    <a:pos x="42" y="44"/>
                  </a:cxn>
                  <a:cxn ang="0">
                    <a:pos x="35" y="44"/>
                  </a:cxn>
                  <a:cxn ang="0">
                    <a:pos x="35" y="58"/>
                  </a:cxn>
                  <a:cxn ang="0">
                    <a:pos x="27" y="58"/>
                  </a:cxn>
                  <a:cxn ang="0">
                    <a:pos x="27" y="44"/>
                  </a:cxn>
                  <a:cxn ang="0">
                    <a:pos x="0" y="44"/>
                  </a:cxn>
                  <a:cxn ang="0">
                    <a:pos x="0" y="37"/>
                  </a:cxn>
                  <a:cxn ang="0">
                    <a:pos x="29" y="0"/>
                  </a:cxn>
                </a:cxnLst>
                <a:rect l="0" t="0" r="r" b="b"/>
                <a:pathLst>
                  <a:path w="42" h="58">
                    <a:moveTo>
                      <a:pt x="27" y="14"/>
                    </a:moveTo>
                    <a:lnTo>
                      <a:pt x="10" y="37"/>
                    </a:lnTo>
                    <a:lnTo>
                      <a:pt x="27" y="37"/>
                    </a:lnTo>
                    <a:lnTo>
                      <a:pt x="27" y="14"/>
                    </a:lnTo>
                    <a:close/>
                    <a:moveTo>
                      <a:pt x="29" y="0"/>
                    </a:moveTo>
                    <a:lnTo>
                      <a:pt x="35" y="0"/>
                    </a:lnTo>
                    <a:lnTo>
                      <a:pt x="35" y="37"/>
                    </a:lnTo>
                    <a:lnTo>
                      <a:pt x="42" y="37"/>
                    </a:lnTo>
                    <a:lnTo>
                      <a:pt x="42" y="44"/>
                    </a:lnTo>
                    <a:lnTo>
                      <a:pt x="35" y="44"/>
                    </a:lnTo>
                    <a:lnTo>
                      <a:pt x="35" y="58"/>
                    </a:lnTo>
                    <a:lnTo>
                      <a:pt x="27" y="58"/>
                    </a:lnTo>
                    <a:lnTo>
                      <a:pt x="27" y="44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0" name="Line 458"/>
              <p:cNvSpPr>
                <a:spLocks noChangeShapeType="1"/>
              </p:cNvSpPr>
              <p:nvPr/>
            </p:nvSpPr>
            <p:spPr bwMode="auto">
              <a:xfrm flipV="1">
                <a:off x="4166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1" name="Line 459"/>
              <p:cNvSpPr>
                <a:spLocks noChangeShapeType="1"/>
              </p:cNvSpPr>
              <p:nvPr/>
            </p:nvSpPr>
            <p:spPr bwMode="auto">
              <a:xfrm>
                <a:off x="4166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2" name="Freeform 460"/>
              <p:cNvSpPr>
                <a:spLocks/>
              </p:cNvSpPr>
              <p:nvPr/>
            </p:nvSpPr>
            <p:spPr bwMode="auto">
              <a:xfrm>
                <a:off x="4147" y="3721"/>
                <a:ext cx="39" cy="5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5" y="0"/>
                  </a:cxn>
                  <a:cxn ang="0">
                    <a:pos x="35" y="7"/>
                  </a:cxn>
                  <a:cxn ang="0">
                    <a:pos x="13" y="7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7" y="19"/>
                  </a:cxn>
                  <a:cxn ang="0">
                    <a:pos x="21" y="19"/>
                  </a:cxn>
                  <a:cxn ang="0">
                    <a:pos x="27" y="19"/>
                  </a:cxn>
                  <a:cxn ang="0">
                    <a:pos x="34" y="24"/>
                  </a:cxn>
                  <a:cxn ang="0">
                    <a:pos x="37" y="30"/>
                  </a:cxn>
                  <a:cxn ang="0">
                    <a:pos x="39" y="37"/>
                  </a:cxn>
                  <a:cxn ang="0">
                    <a:pos x="37" y="45"/>
                  </a:cxn>
                  <a:cxn ang="0">
                    <a:pos x="34" y="52"/>
                  </a:cxn>
                  <a:cxn ang="0">
                    <a:pos x="27" y="57"/>
                  </a:cxn>
                  <a:cxn ang="0">
                    <a:pos x="19" y="59"/>
                  </a:cxn>
                  <a:cxn ang="0">
                    <a:pos x="12" y="58"/>
                  </a:cxn>
                  <a:cxn ang="0">
                    <a:pos x="5" y="54"/>
                  </a:cxn>
                  <a:cxn ang="0">
                    <a:pos x="3" y="52"/>
                  </a:cxn>
                  <a:cxn ang="0">
                    <a:pos x="2" y="49"/>
                  </a:cxn>
                  <a:cxn ang="0">
                    <a:pos x="0" y="43"/>
                  </a:cxn>
                  <a:cxn ang="0">
                    <a:pos x="8" y="41"/>
                  </a:cxn>
                  <a:cxn ang="0">
                    <a:pos x="9" y="47"/>
                  </a:cxn>
                  <a:cxn ang="0">
                    <a:pos x="11" y="50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21" y="52"/>
                  </a:cxn>
                  <a:cxn ang="0">
                    <a:pos x="26" y="50"/>
                  </a:cxn>
                  <a:cxn ang="0">
                    <a:pos x="27" y="49"/>
                  </a:cxn>
                  <a:cxn ang="0">
                    <a:pos x="30" y="46"/>
                  </a:cxn>
                  <a:cxn ang="0">
                    <a:pos x="30" y="42"/>
                  </a:cxn>
                  <a:cxn ang="0">
                    <a:pos x="30" y="33"/>
                  </a:cxn>
                  <a:cxn ang="0">
                    <a:pos x="30" y="31"/>
                  </a:cxn>
                  <a:cxn ang="0">
                    <a:pos x="28" y="28"/>
                  </a:cxn>
                  <a:cxn ang="0">
                    <a:pos x="26" y="27"/>
                  </a:cxn>
                  <a:cxn ang="0">
                    <a:pos x="24" y="26"/>
                  </a:cxn>
                  <a:cxn ang="0">
                    <a:pos x="21" y="25"/>
                  </a:cxn>
                  <a:cxn ang="0">
                    <a:pos x="17" y="25"/>
                  </a:cxn>
                  <a:cxn ang="0">
                    <a:pos x="15" y="26"/>
                  </a:cxn>
                  <a:cxn ang="0">
                    <a:pos x="13" y="27"/>
                  </a:cxn>
                  <a:cxn ang="0">
                    <a:pos x="11" y="28"/>
                  </a:cxn>
                  <a:cxn ang="0">
                    <a:pos x="9" y="29"/>
                  </a:cxn>
                  <a:cxn ang="0">
                    <a:pos x="9" y="31"/>
                  </a:cxn>
                  <a:cxn ang="0">
                    <a:pos x="1" y="30"/>
                  </a:cxn>
                  <a:cxn ang="0">
                    <a:pos x="7" y="0"/>
                  </a:cxn>
                </a:cxnLst>
                <a:rect l="0" t="0" r="r" b="b"/>
                <a:pathLst>
                  <a:path w="39" h="59">
                    <a:moveTo>
                      <a:pt x="7" y="0"/>
                    </a:moveTo>
                    <a:lnTo>
                      <a:pt x="35" y="0"/>
                    </a:lnTo>
                    <a:lnTo>
                      <a:pt x="35" y="7"/>
                    </a:lnTo>
                    <a:lnTo>
                      <a:pt x="13" y="7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7" y="19"/>
                    </a:lnTo>
                    <a:lnTo>
                      <a:pt x="21" y="19"/>
                    </a:lnTo>
                    <a:lnTo>
                      <a:pt x="27" y="19"/>
                    </a:lnTo>
                    <a:lnTo>
                      <a:pt x="34" y="24"/>
                    </a:lnTo>
                    <a:lnTo>
                      <a:pt x="37" y="30"/>
                    </a:lnTo>
                    <a:lnTo>
                      <a:pt x="39" y="37"/>
                    </a:lnTo>
                    <a:lnTo>
                      <a:pt x="37" y="45"/>
                    </a:lnTo>
                    <a:lnTo>
                      <a:pt x="34" y="52"/>
                    </a:lnTo>
                    <a:lnTo>
                      <a:pt x="27" y="57"/>
                    </a:lnTo>
                    <a:lnTo>
                      <a:pt x="19" y="59"/>
                    </a:lnTo>
                    <a:lnTo>
                      <a:pt x="12" y="58"/>
                    </a:lnTo>
                    <a:lnTo>
                      <a:pt x="5" y="54"/>
                    </a:lnTo>
                    <a:lnTo>
                      <a:pt x="3" y="52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8" y="41"/>
                    </a:lnTo>
                    <a:lnTo>
                      <a:pt x="9" y="47"/>
                    </a:lnTo>
                    <a:lnTo>
                      <a:pt x="11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21" y="52"/>
                    </a:lnTo>
                    <a:lnTo>
                      <a:pt x="26" y="50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0" y="42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4" y="26"/>
                    </a:lnTo>
                    <a:lnTo>
                      <a:pt x="21" y="25"/>
                    </a:lnTo>
                    <a:lnTo>
                      <a:pt x="17" y="25"/>
                    </a:lnTo>
                    <a:lnTo>
                      <a:pt x="15" y="26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3" name="Line 461"/>
              <p:cNvSpPr>
                <a:spLocks noChangeShapeType="1"/>
              </p:cNvSpPr>
              <p:nvPr/>
            </p:nvSpPr>
            <p:spPr bwMode="auto">
              <a:xfrm flipV="1">
                <a:off x="4341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4" name="Line 462"/>
              <p:cNvSpPr>
                <a:spLocks noChangeShapeType="1"/>
              </p:cNvSpPr>
              <p:nvPr/>
            </p:nvSpPr>
            <p:spPr bwMode="auto">
              <a:xfrm>
                <a:off x="4341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5" name="Freeform 463"/>
              <p:cNvSpPr>
                <a:spLocks noEditPoints="1"/>
              </p:cNvSpPr>
              <p:nvPr/>
            </p:nvSpPr>
            <p:spPr bwMode="auto">
              <a:xfrm>
                <a:off x="4321" y="3720"/>
                <a:ext cx="40" cy="60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9" y="33"/>
                  </a:cxn>
                  <a:cxn ang="0">
                    <a:pos x="8" y="42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23" y="53"/>
                  </a:cxn>
                  <a:cxn ang="0">
                    <a:pos x="27" y="51"/>
                  </a:cxn>
                  <a:cxn ang="0">
                    <a:pos x="31" y="47"/>
                  </a:cxn>
                  <a:cxn ang="0">
                    <a:pos x="31" y="37"/>
                  </a:cxn>
                  <a:cxn ang="0">
                    <a:pos x="27" y="29"/>
                  </a:cxn>
                  <a:cxn ang="0">
                    <a:pos x="22" y="27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4"/>
                  </a:cxn>
                  <a:cxn ang="0">
                    <a:pos x="38" y="11"/>
                  </a:cxn>
                  <a:cxn ang="0">
                    <a:pos x="31" y="16"/>
                  </a:cxn>
                  <a:cxn ang="0">
                    <a:pos x="28" y="10"/>
                  </a:cxn>
                  <a:cxn ang="0">
                    <a:pos x="25" y="7"/>
                  </a:cxn>
                  <a:cxn ang="0">
                    <a:pos x="19" y="7"/>
                  </a:cxn>
                  <a:cxn ang="0">
                    <a:pos x="15" y="8"/>
                  </a:cxn>
                  <a:cxn ang="0">
                    <a:pos x="10" y="15"/>
                  </a:cxn>
                  <a:cxn ang="0">
                    <a:pos x="8" y="28"/>
                  </a:cxn>
                  <a:cxn ang="0">
                    <a:pos x="12" y="23"/>
                  </a:cxn>
                  <a:cxn ang="0">
                    <a:pos x="16" y="21"/>
                  </a:cxn>
                  <a:cxn ang="0">
                    <a:pos x="25" y="20"/>
                  </a:cxn>
                  <a:cxn ang="0">
                    <a:pos x="35" y="26"/>
                  </a:cxn>
                  <a:cxn ang="0">
                    <a:pos x="40" y="39"/>
                  </a:cxn>
                  <a:cxn ang="0">
                    <a:pos x="37" y="50"/>
                  </a:cxn>
                  <a:cxn ang="0">
                    <a:pos x="35" y="54"/>
                  </a:cxn>
                  <a:cxn ang="0">
                    <a:pos x="27" y="59"/>
                  </a:cxn>
                  <a:cxn ang="0">
                    <a:pos x="21" y="60"/>
                  </a:cxn>
                  <a:cxn ang="0">
                    <a:pos x="6" y="53"/>
                  </a:cxn>
                  <a:cxn ang="0">
                    <a:pos x="0" y="41"/>
                  </a:cxn>
                  <a:cxn ang="0">
                    <a:pos x="0" y="21"/>
                  </a:cxn>
                  <a:cxn ang="0">
                    <a:pos x="7" y="7"/>
                  </a:cxn>
                  <a:cxn ang="0">
                    <a:pos x="16" y="1"/>
                  </a:cxn>
                </a:cxnLst>
                <a:rect l="0" t="0" r="r" b="b"/>
                <a:pathLst>
                  <a:path w="40" h="60">
                    <a:moveTo>
                      <a:pt x="16" y="27"/>
                    </a:moveTo>
                    <a:lnTo>
                      <a:pt x="14" y="29"/>
                    </a:lnTo>
                    <a:lnTo>
                      <a:pt x="11" y="31"/>
                    </a:lnTo>
                    <a:lnTo>
                      <a:pt x="9" y="33"/>
                    </a:lnTo>
                    <a:lnTo>
                      <a:pt x="8" y="36"/>
                    </a:lnTo>
                    <a:lnTo>
                      <a:pt x="8" y="42"/>
                    </a:lnTo>
                    <a:lnTo>
                      <a:pt x="10" y="48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6" y="52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5" y="52"/>
                    </a:lnTo>
                    <a:lnTo>
                      <a:pt x="27" y="51"/>
                    </a:lnTo>
                    <a:lnTo>
                      <a:pt x="28" y="50"/>
                    </a:lnTo>
                    <a:lnTo>
                      <a:pt x="31" y="47"/>
                    </a:lnTo>
                    <a:lnTo>
                      <a:pt x="31" y="44"/>
                    </a:lnTo>
                    <a:lnTo>
                      <a:pt x="31" y="37"/>
                    </a:lnTo>
                    <a:lnTo>
                      <a:pt x="30" y="32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7"/>
                    </a:lnTo>
                    <a:lnTo>
                      <a:pt x="16" y="2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1" y="16"/>
                    </a:lnTo>
                    <a:lnTo>
                      <a:pt x="29" y="11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6" y="21"/>
                    </a:lnTo>
                    <a:lnTo>
                      <a:pt x="19" y="20"/>
                    </a:lnTo>
                    <a:lnTo>
                      <a:pt x="25" y="20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2"/>
                    </a:lnTo>
                    <a:lnTo>
                      <a:pt x="40" y="39"/>
                    </a:lnTo>
                    <a:lnTo>
                      <a:pt x="38" y="47"/>
                    </a:lnTo>
                    <a:lnTo>
                      <a:pt x="37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0" y="57"/>
                    </a:lnTo>
                    <a:lnTo>
                      <a:pt x="27" y="59"/>
                    </a:lnTo>
                    <a:lnTo>
                      <a:pt x="24" y="60"/>
                    </a:lnTo>
                    <a:lnTo>
                      <a:pt x="21" y="60"/>
                    </a:lnTo>
                    <a:lnTo>
                      <a:pt x="13" y="58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6" name="Line 464"/>
              <p:cNvSpPr>
                <a:spLocks noChangeShapeType="1"/>
              </p:cNvSpPr>
              <p:nvPr/>
            </p:nvSpPr>
            <p:spPr bwMode="auto">
              <a:xfrm flipV="1">
                <a:off x="4516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7" name="Line 465"/>
              <p:cNvSpPr>
                <a:spLocks noChangeShapeType="1"/>
              </p:cNvSpPr>
              <p:nvPr/>
            </p:nvSpPr>
            <p:spPr bwMode="auto">
              <a:xfrm>
                <a:off x="4516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8" name="Freeform 466"/>
              <p:cNvSpPr>
                <a:spLocks/>
              </p:cNvSpPr>
              <p:nvPr/>
            </p:nvSpPr>
            <p:spPr bwMode="auto">
              <a:xfrm>
                <a:off x="4498" y="3721"/>
                <a:ext cx="3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33" y="12"/>
                  </a:cxn>
                  <a:cxn ang="0">
                    <a:pos x="27" y="22"/>
                  </a:cxn>
                  <a:cxn ang="0">
                    <a:pos x="23" y="31"/>
                  </a:cxn>
                  <a:cxn ang="0">
                    <a:pos x="19" y="41"/>
                  </a:cxn>
                  <a:cxn ang="0">
                    <a:pos x="17" y="50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9" y="50"/>
                  </a:cxn>
                  <a:cxn ang="0">
                    <a:pos x="11" y="41"/>
                  </a:cxn>
                  <a:cxn ang="0">
                    <a:pos x="14" y="31"/>
                  </a:cxn>
                  <a:cxn ang="0">
                    <a:pos x="19" y="22"/>
                  </a:cxn>
                  <a:cxn ang="0">
                    <a:pos x="24" y="14"/>
                  </a:cxn>
                  <a:cxn ang="0">
                    <a:pos x="30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33" y="12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9" y="41"/>
                    </a:lnTo>
                    <a:lnTo>
                      <a:pt x="17" y="50"/>
                    </a:lnTo>
                    <a:lnTo>
                      <a:pt x="16" y="58"/>
                    </a:lnTo>
                    <a:lnTo>
                      <a:pt x="8" y="58"/>
                    </a:lnTo>
                    <a:lnTo>
                      <a:pt x="9" y="50"/>
                    </a:lnTo>
                    <a:lnTo>
                      <a:pt x="11" y="41"/>
                    </a:lnTo>
                    <a:lnTo>
                      <a:pt x="14" y="31"/>
                    </a:lnTo>
                    <a:lnTo>
                      <a:pt x="19" y="22"/>
                    </a:lnTo>
                    <a:lnTo>
                      <a:pt x="24" y="14"/>
                    </a:lnTo>
                    <a:lnTo>
                      <a:pt x="3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79" name="Line 467"/>
              <p:cNvSpPr>
                <a:spLocks noChangeShapeType="1"/>
              </p:cNvSpPr>
              <p:nvPr/>
            </p:nvSpPr>
            <p:spPr bwMode="auto">
              <a:xfrm flipV="1">
                <a:off x="4691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0" name="Line 468"/>
              <p:cNvSpPr>
                <a:spLocks noChangeShapeType="1"/>
              </p:cNvSpPr>
              <p:nvPr/>
            </p:nvSpPr>
            <p:spPr bwMode="auto">
              <a:xfrm>
                <a:off x="4691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1" name="Freeform 469"/>
              <p:cNvSpPr>
                <a:spLocks noEditPoints="1"/>
              </p:cNvSpPr>
              <p:nvPr/>
            </p:nvSpPr>
            <p:spPr bwMode="auto">
              <a:xfrm>
                <a:off x="4672" y="3720"/>
                <a:ext cx="38" cy="60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0" y="33"/>
                  </a:cxn>
                  <a:cxn ang="0">
                    <a:pos x="9" y="37"/>
                  </a:cxn>
                  <a:cxn ang="0">
                    <a:pos x="8" y="45"/>
                  </a:cxn>
                  <a:cxn ang="0">
                    <a:pos x="10" y="49"/>
                  </a:cxn>
                  <a:cxn ang="0">
                    <a:pos x="15" y="52"/>
                  </a:cxn>
                  <a:cxn ang="0">
                    <a:pos x="22" y="53"/>
                  </a:cxn>
                  <a:cxn ang="0">
                    <a:pos x="27" y="50"/>
                  </a:cxn>
                  <a:cxn ang="0">
                    <a:pos x="30" y="45"/>
                  </a:cxn>
                  <a:cxn ang="0">
                    <a:pos x="28" y="35"/>
                  </a:cxn>
                  <a:cxn ang="0">
                    <a:pos x="21" y="30"/>
                  </a:cxn>
                  <a:cxn ang="0">
                    <a:pos x="16" y="7"/>
                  </a:cxn>
                  <a:cxn ang="0">
                    <a:pos x="12" y="9"/>
                  </a:cxn>
                  <a:cxn ang="0">
                    <a:pos x="9" y="14"/>
                  </a:cxn>
                  <a:cxn ang="0">
                    <a:pos x="11" y="19"/>
                  </a:cxn>
                  <a:cxn ang="0">
                    <a:pos x="15" y="22"/>
                  </a:cxn>
                  <a:cxn ang="0">
                    <a:pos x="21" y="23"/>
                  </a:cxn>
                  <a:cxn ang="0">
                    <a:pos x="27" y="17"/>
                  </a:cxn>
                  <a:cxn ang="0">
                    <a:pos x="28" y="13"/>
                  </a:cxn>
                  <a:cxn ang="0">
                    <a:pos x="26" y="9"/>
                  </a:cxn>
                  <a:cxn ang="0">
                    <a:pos x="21" y="7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6"/>
                  </a:cxn>
                  <a:cxn ang="0">
                    <a:pos x="36" y="11"/>
                  </a:cxn>
                  <a:cxn ang="0">
                    <a:pos x="35" y="19"/>
                  </a:cxn>
                  <a:cxn ang="0">
                    <a:pos x="33" y="23"/>
                  </a:cxn>
                  <a:cxn ang="0">
                    <a:pos x="29" y="26"/>
                  </a:cxn>
                  <a:cxn ang="0">
                    <a:pos x="30" y="27"/>
                  </a:cxn>
                  <a:cxn ang="0">
                    <a:pos x="34" y="30"/>
                  </a:cxn>
                  <a:cxn ang="0">
                    <a:pos x="37" y="34"/>
                  </a:cxn>
                  <a:cxn ang="0">
                    <a:pos x="37" y="38"/>
                  </a:cxn>
                  <a:cxn ang="0">
                    <a:pos x="37" y="49"/>
                  </a:cxn>
                  <a:cxn ang="0">
                    <a:pos x="27" y="58"/>
                  </a:cxn>
                  <a:cxn ang="0">
                    <a:pos x="11" y="58"/>
                  </a:cxn>
                  <a:cxn ang="0">
                    <a:pos x="1" y="49"/>
                  </a:cxn>
                  <a:cxn ang="0">
                    <a:pos x="0" y="38"/>
                  </a:cxn>
                  <a:cxn ang="0">
                    <a:pos x="4" y="29"/>
                  </a:cxn>
                  <a:cxn ang="0">
                    <a:pos x="11" y="26"/>
                  </a:cxn>
                  <a:cxn ang="0">
                    <a:pos x="6" y="24"/>
                  </a:cxn>
                  <a:cxn ang="0">
                    <a:pos x="4" y="21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9" y="0"/>
                  </a:cxn>
                </a:cxnLst>
                <a:rect l="0" t="0" r="r" b="b"/>
                <a:pathLst>
                  <a:path w="38" h="60">
                    <a:moveTo>
                      <a:pt x="19" y="29"/>
                    </a:moveTo>
                    <a:lnTo>
                      <a:pt x="15" y="30"/>
                    </a:lnTo>
                    <a:lnTo>
                      <a:pt x="13" y="31"/>
                    </a:lnTo>
                    <a:lnTo>
                      <a:pt x="10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9" y="47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24" y="51"/>
                    </a:lnTo>
                    <a:lnTo>
                      <a:pt x="27" y="50"/>
                    </a:lnTo>
                    <a:lnTo>
                      <a:pt x="29" y="48"/>
                    </a:lnTo>
                    <a:lnTo>
                      <a:pt x="30" y="45"/>
                    </a:lnTo>
                    <a:lnTo>
                      <a:pt x="30" y="39"/>
                    </a:lnTo>
                    <a:lnTo>
                      <a:pt x="28" y="35"/>
                    </a:lnTo>
                    <a:lnTo>
                      <a:pt x="24" y="30"/>
                    </a:lnTo>
                    <a:lnTo>
                      <a:pt x="21" y="30"/>
                    </a:lnTo>
                    <a:lnTo>
                      <a:pt x="19" y="29"/>
                    </a:lnTo>
                    <a:close/>
                    <a:moveTo>
                      <a:pt x="16" y="7"/>
                    </a:moveTo>
                    <a:lnTo>
                      <a:pt x="14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5" y="22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6" y="20"/>
                    </a:lnTo>
                    <a:lnTo>
                      <a:pt x="27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6" y="7"/>
                    </a:lnTo>
                    <a:close/>
                    <a:moveTo>
                      <a:pt x="19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6" y="16"/>
                    </a:lnTo>
                    <a:lnTo>
                      <a:pt x="35" y="19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5" y="32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8" y="42"/>
                    </a:lnTo>
                    <a:lnTo>
                      <a:pt x="37" y="49"/>
                    </a:lnTo>
                    <a:lnTo>
                      <a:pt x="33" y="54"/>
                    </a:lnTo>
                    <a:lnTo>
                      <a:pt x="27" y="58"/>
                    </a:lnTo>
                    <a:lnTo>
                      <a:pt x="19" y="60"/>
                    </a:lnTo>
                    <a:lnTo>
                      <a:pt x="11" y="58"/>
                    </a:lnTo>
                    <a:lnTo>
                      <a:pt x="5" y="54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2" name="Line 470"/>
              <p:cNvSpPr>
                <a:spLocks noChangeShapeType="1"/>
              </p:cNvSpPr>
              <p:nvPr/>
            </p:nvSpPr>
            <p:spPr bwMode="auto">
              <a:xfrm flipV="1">
                <a:off x="4865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3" name="Line 471"/>
              <p:cNvSpPr>
                <a:spLocks noChangeShapeType="1"/>
              </p:cNvSpPr>
              <p:nvPr/>
            </p:nvSpPr>
            <p:spPr bwMode="auto">
              <a:xfrm>
                <a:off x="4865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4" name="Freeform 472"/>
              <p:cNvSpPr>
                <a:spLocks noEditPoints="1"/>
              </p:cNvSpPr>
              <p:nvPr/>
            </p:nvSpPr>
            <p:spPr bwMode="auto">
              <a:xfrm>
                <a:off x="4846" y="3720"/>
                <a:ext cx="39" cy="6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0" y="13"/>
                  </a:cxn>
                  <a:cxn ang="0">
                    <a:pos x="8" y="23"/>
                  </a:cxn>
                  <a:cxn ang="0">
                    <a:pos x="11" y="29"/>
                  </a:cxn>
                  <a:cxn ang="0">
                    <a:pos x="15" y="32"/>
                  </a:cxn>
                  <a:cxn ang="0">
                    <a:pos x="22" y="32"/>
                  </a:cxn>
                  <a:cxn ang="0">
                    <a:pos x="29" y="27"/>
                  </a:cxn>
                  <a:cxn ang="0">
                    <a:pos x="31" y="16"/>
                  </a:cxn>
                  <a:cxn ang="0">
                    <a:pos x="28" y="10"/>
                  </a:cxn>
                  <a:cxn ang="0">
                    <a:pos x="25" y="7"/>
                  </a:cxn>
                  <a:cxn ang="0">
                    <a:pos x="17" y="7"/>
                  </a:cxn>
                  <a:cxn ang="0">
                    <a:pos x="22" y="0"/>
                  </a:cxn>
                  <a:cxn ang="0">
                    <a:pos x="29" y="3"/>
                  </a:cxn>
                  <a:cxn ang="0">
                    <a:pos x="34" y="7"/>
                  </a:cxn>
                  <a:cxn ang="0">
                    <a:pos x="36" y="12"/>
                  </a:cxn>
                  <a:cxn ang="0">
                    <a:pos x="39" y="28"/>
                  </a:cxn>
                  <a:cxn ang="0">
                    <a:pos x="36" y="46"/>
                  </a:cxn>
                  <a:cxn ang="0">
                    <a:pos x="32" y="54"/>
                  </a:cxn>
                  <a:cxn ang="0">
                    <a:pos x="27" y="58"/>
                  </a:cxn>
                  <a:cxn ang="0">
                    <a:pos x="14" y="60"/>
                  </a:cxn>
                  <a:cxn ang="0">
                    <a:pos x="9" y="57"/>
                  </a:cxn>
                  <a:cxn ang="0">
                    <a:pos x="3" y="51"/>
                  </a:cxn>
                  <a:cxn ang="0">
                    <a:pos x="9" y="44"/>
                  </a:cxn>
                  <a:cxn ang="0">
                    <a:pos x="12" y="51"/>
                  </a:cxn>
                  <a:cxn ang="0">
                    <a:pos x="16" y="53"/>
                  </a:cxn>
                  <a:cxn ang="0">
                    <a:pos x="22" y="52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1" y="38"/>
                  </a:cxn>
                  <a:cxn ang="0">
                    <a:pos x="29" y="34"/>
                  </a:cxn>
                  <a:cxn ang="0">
                    <a:pos x="25" y="36"/>
                  </a:cxn>
                  <a:cxn ang="0">
                    <a:pos x="20" y="38"/>
                  </a:cxn>
                  <a:cxn ang="0">
                    <a:pos x="13" y="38"/>
                  </a:cxn>
                  <a:cxn ang="0">
                    <a:pos x="8" y="36"/>
                  </a:cxn>
                  <a:cxn ang="0">
                    <a:pos x="1" y="28"/>
                  </a:cxn>
                  <a:cxn ang="0">
                    <a:pos x="1" y="11"/>
                  </a:cxn>
                  <a:cxn ang="0">
                    <a:pos x="11" y="1"/>
                  </a:cxn>
                </a:cxnLst>
                <a:rect l="0" t="0" r="r" b="b"/>
                <a:pathLst>
                  <a:path w="39" h="60">
                    <a:moveTo>
                      <a:pt x="17" y="7"/>
                    </a:moveTo>
                    <a:lnTo>
                      <a:pt x="13" y="8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23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3" y="30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22" y="32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1" y="23"/>
                    </a:lnTo>
                    <a:lnTo>
                      <a:pt x="31" y="16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7" y="7"/>
                    </a:lnTo>
                    <a:close/>
                    <a:moveTo>
                      <a:pt x="19" y="0"/>
                    </a:moveTo>
                    <a:lnTo>
                      <a:pt x="22" y="0"/>
                    </a:lnTo>
                    <a:lnTo>
                      <a:pt x="26" y="1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9" y="28"/>
                    </a:lnTo>
                    <a:lnTo>
                      <a:pt x="38" y="38"/>
                    </a:lnTo>
                    <a:lnTo>
                      <a:pt x="36" y="46"/>
                    </a:lnTo>
                    <a:lnTo>
                      <a:pt x="35" y="50"/>
                    </a:lnTo>
                    <a:lnTo>
                      <a:pt x="32" y="54"/>
                    </a:lnTo>
                    <a:lnTo>
                      <a:pt x="29" y="57"/>
                    </a:lnTo>
                    <a:lnTo>
                      <a:pt x="27" y="58"/>
                    </a:lnTo>
                    <a:lnTo>
                      <a:pt x="21" y="60"/>
                    </a:lnTo>
                    <a:lnTo>
                      <a:pt x="14" y="60"/>
                    </a:lnTo>
                    <a:lnTo>
                      <a:pt x="11" y="59"/>
                    </a:lnTo>
                    <a:lnTo>
                      <a:pt x="9" y="57"/>
                    </a:lnTo>
                    <a:lnTo>
                      <a:pt x="4" y="53"/>
                    </a:lnTo>
                    <a:lnTo>
                      <a:pt x="3" y="51"/>
                    </a:lnTo>
                    <a:lnTo>
                      <a:pt x="1" y="45"/>
                    </a:lnTo>
                    <a:lnTo>
                      <a:pt x="9" y="44"/>
                    </a:lnTo>
                    <a:lnTo>
                      <a:pt x="10" y="46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6" y="53"/>
                    </a:lnTo>
                    <a:lnTo>
                      <a:pt x="20" y="53"/>
                    </a:lnTo>
                    <a:lnTo>
                      <a:pt x="22" y="52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8" y="48"/>
                    </a:lnTo>
                    <a:lnTo>
                      <a:pt x="29" y="45"/>
                    </a:lnTo>
                    <a:lnTo>
                      <a:pt x="30" y="42"/>
                    </a:lnTo>
                    <a:lnTo>
                      <a:pt x="31" y="38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8" y="35"/>
                    </a:lnTo>
                    <a:lnTo>
                      <a:pt x="25" y="36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7" y="39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1" y="11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5" name="Line 473"/>
              <p:cNvSpPr>
                <a:spLocks noChangeShapeType="1"/>
              </p:cNvSpPr>
              <p:nvPr/>
            </p:nvSpPr>
            <p:spPr bwMode="auto">
              <a:xfrm flipV="1">
                <a:off x="5040" y="3668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6" name="Line 474"/>
              <p:cNvSpPr>
                <a:spLocks noChangeShapeType="1"/>
              </p:cNvSpPr>
              <p:nvPr/>
            </p:nvSpPr>
            <p:spPr bwMode="auto">
              <a:xfrm>
                <a:off x="5040" y="1981"/>
                <a:ext cx="0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7" name="Freeform 475"/>
              <p:cNvSpPr>
                <a:spLocks/>
              </p:cNvSpPr>
              <p:nvPr/>
            </p:nvSpPr>
            <p:spPr bwMode="auto">
              <a:xfrm>
                <a:off x="5003" y="3720"/>
                <a:ext cx="22" cy="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22" y="59"/>
                  </a:cxn>
                  <a:cxn ang="0">
                    <a:pos x="15" y="59"/>
                  </a:cxn>
                  <a:cxn ang="0">
                    <a:pos x="15" y="13"/>
                  </a:cxn>
                  <a:cxn ang="0">
                    <a:pos x="10" y="16"/>
                  </a:cxn>
                  <a:cxn ang="0">
                    <a:pos x="7" y="17"/>
                  </a:cxn>
                  <a:cxn ang="0">
                    <a:pos x="3" y="20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5" y="12"/>
                  </a:cxn>
                  <a:cxn ang="0">
                    <a:pos x="11" y="7"/>
                  </a:cxn>
                  <a:cxn ang="0">
                    <a:pos x="13" y="4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22" h="59">
                    <a:moveTo>
                      <a:pt x="17" y="0"/>
                    </a:moveTo>
                    <a:lnTo>
                      <a:pt x="22" y="0"/>
                    </a:lnTo>
                    <a:lnTo>
                      <a:pt x="22" y="59"/>
                    </a:lnTo>
                    <a:lnTo>
                      <a:pt x="15" y="59"/>
                    </a:lnTo>
                    <a:lnTo>
                      <a:pt x="15" y="13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3" y="20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8" name="Freeform 476"/>
              <p:cNvSpPr>
                <a:spLocks noEditPoints="1"/>
              </p:cNvSpPr>
              <p:nvPr/>
            </p:nvSpPr>
            <p:spPr bwMode="auto">
              <a:xfrm>
                <a:off x="5044" y="3720"/>
                <a:ext cx="39" cy="60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5" y="7"/>
                  </a:cxn>
                  <a:cxn ang="0">
                    <a:pos x="12" y="9"/>
                  </a:cxn>
                  <a:cxn ang="0">
                    <a:pos x="9" y="15"/>
                  </a:cxn>
                  <a:cxn ang="0">
                    <a:pos x="8" y="21"/>
                  </a:cxn>
                  <a:cxn ang="0">
                    <a:pos x="8" y="38"/>
                  </a:cxn>
                  <a:cxn ang="0">
                    <a:pos x="9" y="45"/>
                  </a:cxn>
                  <a:cxn ang="0">
                    <a:pos x="12" y="48"/>
                  </a:cxn>
                  <a:cxn ang="0">
                    <a:pos x="13" y="51"/>
                  </a:cxn>
                  <a:cxn ang="0">
                    <a:pos x="15" y="51"/>
                  </a:cxn>
                  <a:cxn ang="0">
                    <a:pos x="18" y="53"/>
                  </a:cxn>
                  <a:cxn ang="0">
                    <a:pos x="22" y="53"/>
                  </a:cxn>
                  <a:cxn ang="0">
                    <a:pos x="24" y="51"/>
                  </a:cxn>
                  <a:cxn ang="0">
                    <a:pos x="26" y="51"/>
                  </a:cxn>
                  <a:cxn ang="0">
                    <a:pos x="27" y="48"/>
                  </a:cxn>
                  <a:cxn ang="0">
                    <a:pos x="30" y="45"/>
                  </a:cxn>
                  <a:cxn ang="0">
                    <a:pos x="30" y="38"/>
                  </a:cxn>
                  <a:cxn ang="0">
                    <a:pos x="31" y="29"/>
                  </a:cxn>
                  <a:cxn ang="0">
                    <a:pos x="30" y="21"/>
                  </a:cxn>
                  <a:cxn ang="0">
                    <a:pos x="30" y="15"/>
                  </a:cxn>
                  <a:cxn ang="0">
                    <a:pos x="27" y="10"/>
                  </a:cxn>
                  <a:cxn ang="0">
                    <a:pos x="26" y="9"/>
                  </a:cxn>
                  <a:cxn ang="0">
                    <a:pos x="24" y="7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16" y="0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3" y="5"/>
                  </a:cxn>
                  <a:cxn ang="0">
                    <a:pos x="34" y="7"/>
                  </a:cxn>
                  <a:cxn ang="0">
                    <a:pos x="35" y="10"/>
                  </a:cxn>
                  <a:cxn ang="0">
                    <a:pos x="36" y="13"/>
                  </a:cxn>
                  <a:cxn ang="0">
                    <a:pos x="37" y="16"/>
                  </a:cxn>
                  <a:cxn ang="0">
                    <a:pos x="38" y="22"/>
                  </a:cxn>
                  <a:cxn ang="0">
                    <a:pos x="39" y="29"/>
                  </a:cxn>
                  <a:cxn ang="0">
                    <a:pos x="38" y="39"/>
                  </a:cxn>
                  <a:cxn ang="0">
                    <a:pos x="37" y="47"/>
                  </a:cxn>
                  <a:cxn ang="0">
                    <a:pos x="33" y="54"/>
                  </a:cxn>
                  <a:cxn ang="0">
                    <a:pos x="30" y="57"/>
                  </a:cxn>
                  <a:cxn ang="0">
                    <a:pos x="27" y="58"/>
                  </a:cxn>
                  <a:cxn ang="0">
                    <a:pos x="24" y="60"/>
                  </a:cxn>
                  <a:cxn ang="0">
                    <a:pos x="20" y="60"/>
                  </a:cxn>
                  <a:cxn ang="0">
                    <a:pos x="12" y="58"/>
                  </a:cxn>
                  <a:cxn ang="0">
                    <a:pos x="6" y="54"/>
                  </a:cxn>
                  <a:cxn ang="0">
                    <a:pos x="2" y="48"/>
                  </a:cxn>
                  <a:cxn ang="0">
                    <a:pos x="1" y="40"/>
                  </a:cxn>
                  <a:cxn ang="0">
                    <a:pos x="0" y="29"/>
                  </a:cxn>
                  <a:cxn ang="0">
                    <a:pos x="1" y="20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9" h="60">
                    <a:moveTo>
                      <a:pt x="17" y="7"/>
                    </a:moveTo>
                    <a:lnTo>
                      <a:pt x="15" y="7"/>
                    </a:lnTo>
                    <a:lnTo>
                      <a:pt x="12" y="9"/>
                    </a:lnTo>
                    <a:lnTo>
                      <a:pt x="9" y="15"/>
                    </a:lnTo>
                    <a:lnTo>
                      <a:pt x="8" y="21"/>
                    </a:lnTo>
                    <a:lnTo>
                      <a:pt x="8" y="38"/>
                    </a:lnTo>
                    <a:lnTo>
                      <a:pt x="9" y="45"/>
                    </a:lnTo>
                    <a:lnTo>
                      <a:pt x="12" y="48"/>
                    </a:lnTo>
                    <a:lnTo>
                      <a:pt x="13" y="51"/>
                    </a:lnTo>
                    <a:lnTo>
                      <a:pt x="15" y="51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7" y="48"/>
                    </a:lnTo>
                    <a:lnTo>
                      <a:pt x="30" y="45"/>
                    </a:lnTo>
                    <a:lnTo>
                      <a:pt x="30" y="38"/>
                    </a:lnTo>
                    <a:lnTo>
                      <a:pt x="31" y="29"/>
                    </a:lnTo>
                    <a:lnTo>
                      <a:pt x="30" y="21"/>
                    </a:lnTo>
                    <a:lnTo>
                      <a:pt x="30" y="15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7" y="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6" y="13"/>
                    </a:lnTo>
                    <a:lnTo>
                      <a:pt x="37" y="16"/>
                    </a:lnTo>
                    <a:lnTo>
                      <a:pt x="38" y="22"/>
                    </a:lnTo>
                    <a:lnTo>
                      <a:pt x="39" y="29"/>
                    </a:lnTo>
                    <a:lnTo>
                      <a:pt x="38" y="39"/>
                    </a:lnTo>
                    <a:lnTo>
                      <a:pt x="37" y="47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27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2" y="58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1" y="40"/>
                    </a:lnTo>
                    <a:lnTo>
                      <a:pt x="0" y="29"/>
                    </a:lnTo>
                    <a:lnTo>
                      <a:pt x="1" y="20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89" name="Line 477"/>
              <p:cNvSpPr>
                <a:spLocks noChangeShapeType="1"/>
              </p:cNvSpPr>
              <p:nvPr/>
            </p:nvSpPr>
            <p:spPr bwMode="auto">
              <a:xfrm>
                <a:off x="3293" y="3687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0" name="Line 478"/>
              <p:cNvSpPr>
                <a:spLocks noChangeShapeType="1"/>
              </p:cNvSpPr>
              <p:nvPr/>
            </p:nvSpPr>
            <p:spPr bwMode="auto">
              <a:xfrm flipH="1">
                <a:off x="5196" y="3687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1" name="Freeform 479"/>
              <p:cNvSpPr>
                <a:spLocks noEditPoints="1"/>
              </p:cNvSpPr>
              <p:nvPr/>
            </p:nvSpPr>
            <p:spPr bwMode="auto">
              <a:xfrm>
                <a:off x="3121" y="3658"/>
                <a:ext cx="38" cy="60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0" y="11"/>
                  </a:cxn>
                  <a:cxn ang="0">
                    <a:pos x="9" y="16"/>
                  </a:cxn>
                  <a:cxn ang="0">
                    <a:pos x="7" y="22"/>
                  </a:cxn>
                  <a:cxn ang="0">
                    <a:pos x="7" y="38"/>
                  </a:cxn>
                  <a:cxn ang="0">
                    <a:pos x="9" y="45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6" y="53"/>
                  </a:cxn>
                  <a:cxn ang="0">
                    <a:pos x="22" y="53"/>
                  </a:cxn>
                  <a:cxn ang="0">
                    <a:pos x="23" y="52"/>
                  </a:cxn>
                  <a:cxn ang="0">
                    <a:pos x="25" y="51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0" y="38"/>
                  </a:cxn>
                  <a:cxn ang="0">
                    <a:pos x="30" y="22"/>
                  </a:cxn>
                  <a:cxn ang="0">
                    <a:pos x="29" y="16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31" y="4"/>
                  </a:cxn>
                  <a:cxn ang="0">
                    <a:pos x="32" y="6"/>
                  </a:cxn>
                  <a:cxn ang="0">
                    <a:pos x="33" y="8"/>
                  </a:cxn>
                  <a:cxn ang="0">
                    <a:pos x="35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8" y="30"/>
                  </a:cxn>
                  <a:cxn ang="0">
                    <a:pos x="38" y="40"/>
                  </a:cxn>
                  <a:cxn ang="0">
                    <a:pos x="36" y="47"/>
                  </a:cxn>
                  <a:cxn ang="0">
                    <a:pos x="34" y="51"/>
                  </a:cxn>
                  <a:cxn ang="0">
                    <a:pos x="32" y="55"/>
                  </a:cxn>
                  <a:cxn ang="0">
                    <a:pos x="29" y="57"/>
                  </a:cxn>
                  <a:cxn ang="0">
                    <a:pos x="27" y="59"/>
                  </a:cxn>
                  <a:cxn ang="0">
                    <a:pos x="22" y="60"/>
                  </a:cxn>
                  <a:cxn ang="0">
                    <a:pos x="19" y="60"/>
                  </a:cxn>
                  <a:cxn ang="0">
                    <a:pos x="11" y="59"/>
                  </a:cxn>
                  <a:cxn ang="0">
                    <a:pos x="5" y="54"/>
                  </a:cxn>
                  <a:cxn ang="0">
                    <a:pos x="2" y="48"/>
                  </a:cxn>
                  <a:cxn ang="0">
                    <a:pos x="0" y="41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8" h="60">
                    <a:moveTo>
                      <a:pt x="16" y="7"/>
                    </a:moveTo>
                    <a:lnTo>
                      <a:pt x="14" y="8"/>
                    </a:lnTo>
                    <a:lnTo>
                      <a:pt x="12" y="10"/>
                    </a:lnTo>
                    <a:lnTo>
                      <a:pt x="10" y="11"/>
                    </a:lnTo>
                    <a:lnTo>
                      <a:pt x="9" y="16"/>
                    </a:lnTo>
                    <a:lnTo>
                      <a:pt x="7" y="22"/>
                    </a:lnTo>
                    <a:lnTo>
                      <a:pt x="7" y="38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0" y="38"/>
                    </a:lnTo>
                    <a:lnTo>
                      <a:pt x="30" y="22"/>
                    </a:lnTo>
                    <a:lnTo>
                      <a:pt x="29" y="16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40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2" y="55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2" name="Rectangle 480"/>
              <p:cNvSpPr>
                <a:spLocks noChangeArrowheads="1"/>
              </p:cNvSpPr>
              <p:nvPr/>
            </p:nvSpPr>
            <p:spPr bwMode="auto">
              <a:xfrm>
                <a:off x="3170" y="3710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3" name="Freeform 481"/>
              <p:cNvSpPr>
                <a:spLocks noEditPoints="1"/>
              </p:cNvSpPr>
              <p:nvPr/>
            </p:nvSpPr>
            <p:spPr bwMode="auto">
              <a:xfrm>
                <a:off x="3188" y="3658"/>
                <a:ext cx="40" cy="60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9" y="34"/>
                  </a:cxn>
                  <a:cxn ang="0">
                    <a:pos x="8" y="42"/>
                  </a:cxn>
                  <a:cxn ang="0">
                    <a:pos x="14" y="52"/>
                  </a:cxn>
                  <a:cxn ang="0">
                    <a:pos x="24" y="53"/>
                  </a:cxn>
                  <a:cxn ang="0">
                    <a:pos x="27" y="52"/>
                  </a:cxn>
                  <a:cxn ang="0">
                    <a:pos x="31" y="47"/>
                  </a:cxn>
                  <a:cxn ang="0">
                    <a:pos x="32" y="38"/>
                  </a:cxn>
                  <a:cxn ang="0">
                    <a:pos x="27" y="30"/>
                  </a:cxn>
                  <a:cxn ang="0">
                    <a:pos x="23" y="28"/>
                  </a:cxn>
                  <a:cxn ang="0">
                    <a:pos x="22" y="0"/>
                  </a:cxn>
                  <a:cxn ang="0">
                    <a:pos x="29" y="1"/>
                  </a:cxn>
                  <a:cxn ang="0">
                    <a:pos x="34" y="4"/>
                  </a:cxn>
                  <a:cxn ang="0">
                    <a:pos x="38" y="12"/>
                  </a:cxn>
                  <a:cxn ang="0">
                    <a:pos x="31" y="16"/>
                  </a:cxn>
                  <a:cxn ang="0">
                    <a:pos x="29" y="10"/>
                  </a:cxn>
                  <a:cxn ang="0">
                    <a:pos x="26" y="8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1" y="13"/>
                  </a:cxn>
                  <a:cxn ang="0">
                    <a:pos x="8" y="21"/>
                  </a:cxn>
                  <a:cxn ang="0">
                    <a:pos x="10" y="26"/>
                  </a:cxn>
                  <a:cxn ang="0">
                    <a:pos x="20" y="21"/>
                  </a:cxn>
                  <a:cxn ang="0">
                    <a:pos x="32" y="24"/>
                  </a:cxn>
                  <a:cxn ang="0">
                    <a:pos x="39" y="32"/>
                  </a:cxn>
                  <a:cxn ang="0">
                    <a:pos x="39" y="47"/>
                  </a:cxn>
                  <a:cxn ang="0">
                    <a:pos x="34" y="55"/>
                  </a:cxn>
                  <a:cxn ang="0">
                    <a:pos x="30" y="58"/>
                  </a:cxn>
                  <a:cxn ang="0">
                    <a:pos x="24" y="60"/>
                  </a:cxn>
                  <a:cxn ang="0">
                    <a:pos x="13" y="59"/>
                  </a:cxn>
                  <a:cxn ang="0">
                    <a:pos x="3" y="48"/>
                  </a:cxn>
                  <a:cxn ang="0">
                    <a:pos x="0" y="32"/>
                  </a:cxn>
                  <a:cxn ang="0">
                    <a:pos x="4" y="13"/>
                  </a:cxn>
                  <a:cxn ang="0">
                    <a:pos x="14" y="2"/>
                  </a:cxn>
                </a:cxnLst>
                <a:rect l="0" t="0" r="r" b="b"/>
                <a:pathLst>
                  <a:path w="40" h="60">
                    <a:moveTo>
                      <a:pt x="17" y="28"/>
                    </a:moveTo>
                    <a:lnTo>
                      <a:pt x="14" y="29"/>
                    </a:lnTo>
                    <a:lnTo>
                      <a:pt x="11" y="31"/>
                    </a:lnTo>
                    <a:lnTo>
                      <a:pt x="9" y="34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11" y="49"/>
                    </a:lnTo>
                    <a:lnTo>
                      <a:pt x="14" y="52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2" y="44"/>
                    </a:lnTo>
                    <a:lnTo>
                      <a:pt x="32" y="38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17" y="28"/>
                    </a:lnTo>
                    <a:close/>
                    <a:moveTo>
                      <a:pt x="22" y="0"/>
                    </a:moveTo>
                    <a:lnTo>
                      <a:pt x="26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6"/>
                    </a:lnTo>
                    <a:lnTo>
                      <a:pt x="31" y="16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32" y="24"/>
                    </a:lnTo>
                    <a:lnTo>
                      <a:pt x="35" y="26"/>
                    </a:lnTo>
                    <a:lnTo>
                      <a:pt x="39" y="32"/>
                    </a:lnTo>
                    <a:lnTo>
                      <a:pt x="40" y="40"/>
                    </a:lnTo>
                    <a:lnTo>
                      <a:pt x="39" y="47"/>
                    </a:lnTo>
                    <a:lnTo>
                      <a:pt x="37" y="50"/>
                    </a:lnTo>
                    <a:lnTo>
                      <a:pt x="34" y="55"/>
                    </a:lnTo>
                    <a:lnTo>
                      <a:pt x="33" y="57"/>
                    </a:lnTo>
                    <a:lnTo>
                      <a:pt x="30" y="58"/>
                    </a:lnTo>
                    <a:lnTo>
                      <a:pt x="27" y="60"/>
                    </a:lnTo>
                    <a:lnTo>
                      <a:pt x="24" y="60"/>
                    </a:lnTo>
                    <a:lnTo>
                      <a:pt x="21" y="60"/>
                    </a:lnTo>
                    <a:lnTo>
                      <a:pt x="13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4" y="13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4" name="Freeform 482"/>
              <p:cNvSpPr>
                <a:spLocks noEditPoints="1"/>
              </p:cNvSpPr>
              <p:nvPr/>
            </p:nvSpPr>
            <p:spPr bwMode="auto">
              <a:xfrm>
                <a:off x="3235" y="3658"/>
                <a:ext cx="39" cy="60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7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7" y="33"/>
                  </a:cxn>
                  <a:cxn ang="0">
                    <a:pos x="24" y="32"/>
                  </a:cxn>
                  <a:cxn ang="0">
                    <a:pos x="30" y="25"/>
                  </a:cxn>
                  <a:cxn ang="0">
                    <a:pos x="31" y="20"/>
                  </a:cxn>
                  <a:cxn ang="0">
                    <a:pos x="30" y="15"/>
                  </a:cxn>
                  <a:cxn ang="0">
                    <a:pos x="26" y="9"/>
                  </a:cxn>
                  <a:cxn ang="0">
                    <a:pos x="22" y="7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1" y="5"/>
                  </a:cxn>
                  <a:cxn ang="0">
                    <a:pos x="35" y="10"/>
                  </a:cxn>
                  <a:cxn ang="0">
                    <a:pos x="37" y="16"/>
                  </a:cxn>
                  <a:cxn ang="0">
                    <a:pos x="39" y="28"/>
                  </a:cxn>
                  <a:cxn ang="0">
                    <a:pos x="36" y="47"/>
                  </a:cxn>
                  <a:cxn ang="0">
                    <a:pos x="32" y="54"/>
                  </a:cxn>
                  <a:cxn ang="0">
                    <a:pos x="27" y="59"/>
                  </a:cxn>
                  <a:cxn ang="0">
                    <a:pos x="14" y="60"/>
                  </a:cxn>
                  <a:cxn ang="0">
                    <a:pos x="8" y="58"/>
                  </a:cxn>
                  <a:cxn ang="0">
                    <a:pos x="2" y="51"/>
                  </a:cxn>
                  <a:cxn ang="0">
                    <a:pos x="8" y="44"/>
                  </a:cxn>
                  <a:cxn ang="0">
                    <a:pos x="11" y="50"/>
                  </a:cxn>
                  <a:cxn ang="0">
                    <a:pos x="15" y="53"/>
                  </a:cxn>
                  <a:cxn ang="0">
                    <a:pos x="22" y="53"/>
                  </a:cxn>
                  <a:cxn ang="0">
                    <a:pos x="27" y="50"/>
                  </a:cxn>
                  <a:cxn ang="0">
                    <a:pos x="29" y="46"/>
                  </a:cxn>
                  <a:cxn ang="0">
                    <a:pos x="30" y="40"/>
                  </a:cxn>
                  <a:cxn ang="0">
                    <a:pos x="31" y="36"/>
                  </a:cxn>
                  <a:cxn ang="0">
                    <a:pos x="27" y="36"/>
                  </a:cxn>
                  <a:cxn ang="0">
                    <a:pos x="22" y="38"/>
                  </a:cxn>
                  <a:cxn ang="0">
                    <a:pos x="17" y="40"/>
                  </a:cxn>
                  <a:cxn ang="0">
                    <a:pos x="8" y="37"/>
                  </a:cxn>
                  <a:cxn ang="0">
                    <a:pos x="1" y="28"/>
                  </a:cxn>
                  <a:cxn ang="0">
                    <a:pos x="1" y="12"/>
                  </a:cxn>
                  <a:cxn ang="0">
                    <a:pos x="11" y="1"/>
                  </a:cxn>
                </a:cxnLst>
                <a:rect l="0" t="0" r="r" b="b"/>
                <a:pathLst>
                  <a:path w="39" h="60">
                    <a:moveTo>
                      <a:pt x="17" y="7"/>
                    </a:moveTo>
                    <a:lnTo>
                      <a:pt x="14" y="8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8" y="24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7" y="33"/>
                    </a:lnTo>
                    <a:lnTo>
                      <a:pt x="22" y="33"/>
                    </a:lnTo>
                    <a:lnTo>
                      <a:pt x="24" y="32"/>
                    </a:lnTo>
                    <a:lnTo>
                      <a:pt x="29" y="28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0" y="15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17" y="7"/>
                    </a:lnTo>
                    <a:close/>
                    <a:moveTo>
                      <a:pt x="19" y="0"/>
                    </a:moveTo>
                    <a:lnTo>
                      <a:pt x="22" y="0"/>
                    </a:lnTo>
                    <a:lnTo>
                      <a:pt x="26" y="1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6" y="13"/>
                    </a:lnTo>
                    <a:lnTo>
                      <a:pt x="37" y="16"/>
                    </a:lnTo>
                    <a:lnTo>
                      <a:pt x="38" y="22"/>
                    </a:lnTo>
                    <a:lnTo>
                      <a:pt x="39" y="28"/>
                    </a:lnTo>
                    <a:lnTo>
                      <a:pt x="38" y="39"/>
                    </a:lnTo>
                    <a:lnTo>
                      <a:pt x="36" y="47"/>
                    </a:lnTo>
                    <a:lnTo>
                      <a:pt x="34" y="50"/>
                    </a:lnTo>
                    <a:lnTo>
                      <a:pt x="32" y="54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1" y="60"/>
                    </a:lnTo>
                    <a:lnTo>
                      <a:pt x="8" y="58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5"/>
                    </a:lnTo>
                    <a:lnTo>
                      <a:pt x="8" y="44"/>
                    </a:lnTo>
                    <a:lnTo>
                      <a:pt x="9" y="47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20" y="53"/>
                    </a:lnTo>
                    <a:lnTo>
                      <a:pt x="22" y="53"/>
                    </a:lnTo>
                    <a:lnTo>
                      <a:pt x="25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27" y="36"/>
                    </a:lnTo>
                    <a:lnTo>
                      <a:pt x="25" y="37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5" name="Line 483"/>
              <p:cNvSpPr>
                <a:spLocks noChangeShapeType="1"/>
              </p:cNvSpPr>
              <p:nvPr/>
            </p:nvSpPr>
            <p:spPr bwMode="auto">
              <a:xfrm>
                <a:off x="3293" y="3346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6" name="Line 484"/>
              <p:cNvSpPr>
                <a:spLocks noChangeShapeType="1"/>
              </p:cNvSpPr>
              <p:nvPr/>
            </p:nvSpPr>
            <p:spPr bwMode="auto">
              <a:xfrm flipH="1">
                <a:off x="5196" y="3346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7" name="Freeform 485"/>
              <p:cNvSpPr>
                <a:spLocks noEditPoints="1"/>
              </p:cNvSpPr>
              <p:nvPr/>
            </p:nvSpPr>
            <p:spPr bwMode="auto">
              <a:xfrm>
                <a:off x="3167" y="3317"/>
                <a:ext cx="38" cy="60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9" y="15"/>
                  </a:cxn>
                  <a:cxn ang="0">
                    <a:pos x="7" y="22"/>
                  </a:cxn>
                  <a:cxn ang="0">
                    <a:pos x="7" y="38"/>
                  </a:cxn>
                  <a:cxn ang="0">
                    <a:pos x="9" y="45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7" y="53"/>
                  </a:cxn>
                  <a:cxn ang="0">
                    <a:pos x="22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0" y="38"/>
                  </a:cxn>
                  <a:cxn ang="0">
                    <a:pos x="30" y="22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7" y="7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9" y="3"/>
                  </a:cxn>
                  <a:cxn ang="0">
                    <a:pos x="31" y="4"/>
                  </a:cxn>
                  <a:cxn ang="0">
                    <a:pos x="32" y="6"/>
                  </a:cxn>
                  <a:cxn ang="0">
                    <a:pos x="33" y="8"/>
                  </a:cxn>
                  <a:cxn ang="0">
                    <a:pos x="35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8" y="30"/>
                  </a:cxn>
                  <a:cxn ang="0">
                    <a:pos x="38" y="40"/>
                  </a:cxn>
                  <a:cxn ang="0">
                    <a:pos x="36" y="47"/>
                  </a:cxn>
                  <a:cxn ang="0">
                    <a:pos x="35" y="51"/>
                  </a:cxn>
                  <a:cxn ang="0">
                    <a:pos x="32" y="55"/>
                  </a:cxn>
                  <a:cxn ang="0">
                    <a:pos x="29" y="57"/>
                  </a:cxn>
                  <a:cxn ang="0">
                    <a:pos x="27" y="59"/>
                  </a:cxn>
                  <a:cxn ang="0">
                    <a:pos x="23" y="60"/>
                  </a:cxn>
                  <a:cxn ang="0">
                    <a:pos x="20" y="60"/>
                  </a:cxn>
                  <a:cxn ang="0">
                    <a:pos x="11" y="59"/>
                  </a:cxn>
                  <a:cxn ang="0">
                    <a:pos x="5" y="54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8" h="60">
                    <a:moveTo>
                      <a:pt x="17" y="7"/>
                    </a:moveTo>
                    <a:lnTo>
                      <a:pt x="14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7" y="22"/>
                    </a:lnTo>
                    <a:lnTo>
                      <a:pt x="7" y="38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0" y="38"/>
                    </a:lnTo>
                    <a:lnTo>
                      <a:pt x="30" y="22"/>
                    </a:lnTo>
                    <a:lnTo>
                      <a:pt x="29" y="15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7" y="7"/>
                    </a:lnTo>
                    <a:close/>
                    <a:moveTo>
                      <a:pt x="16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40"/>
                    </a:lnTo>
                    <a:lnTo>
                      <a:pt x="36" y="47"/>
                    </a:lnTo>
                    <a:lnTo>
                      <a:pt x="35" y="51"/>
                    </a:lnTo>
                    <a:lnTo>
                      <a:pt x="32" y="55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3" y="60"/>
                    </a:lnTo>
                    <a:lnTo>
                      <a:pt x="20" y="60"/>
                    </a:lnTo>
                    <a:lnTo>
                      <a:pt x="11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8" name="Rectangle 486"/>
              <p:cNvSpPr>
                <a:spLocks noChangeArrowheads="1"/>
              </p:cNvSpPr>
              <p:nvPr/>
            </p:nvSpPr>
            <p:spPr bwMode="auto">
              <a:xfrm>
                <a:off x="3216" y="3369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99" name="Freeform 487"/>
              <p:cNvSpPr>
                <a:spLocks/>
              </p:cNvSpPr>
              <p:nvPr/>
            </p:nvSpPr>
            <p:spPr bwMode="auto">
              <a:xfrm>
                <a:off x="3237" y="3318"/>
                <a:ext cx="37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6"/>
                  </a:cxn>
                  <a:cxn ang="0">
                    <a:pos x="32" y="13"/>
                  </a:cxn>
                  <a:cxn ang="0">
                    <a:pos x="27" y="22"/>
                  </a:cxn>
                  <a:cxn ang="0">
                    <a:pos x="22" y="32"/>
                  </a:cxn>
                  <a:cxn ang="0">
                    <a:pos x="18" y="42"/>
                  </a:cxn>
                  <a:cxn ang="0">
                    <a:pos x="16" y="50"/>
                  </a:cxn>
                  <a:cxn ang="0">
                    <a:pos x="15" y="58"/>
                  </a:cxn>
                  <a:cxn ang="0">
                    <a:pos x="8" y="58"/>
                  </a:cxn>
                  <a:cxn ang="0">
                    <a:pos x="9" y="51"/>
                  </a:cxn>
                  <a:cxn ang="0">
                    <a:pos x="10" y="42"/>
                  </a:cxn>
                  <a:cxn ang="0">
                    <a:pos x="14" y="32"/>
                  </a:cxn>
                  <a:cxn ang="0">
                    <a:pos x="18" y="23"/>
                  </a:cxn>
                  <a:cxn ang="0">
                    <a:pos x="24" y="14"/>
                  </a:cxn>
                  <a:cxn ang="0">
                    <a:pos x="29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37" h="58">
                    <a:moveTo>
                      <a:pt x="0" y="0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32" y="13"/>
                    </a:lnTo>
                    <a:lnTo>
                      <a:pt x="27" y="22"/>
                    </a:lnTo>
                    <a:lnTo>
                      <a:pt x="22" y="32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5" y="58"/>
                    </a:lnTo>
                    <a:lnTo>
                      <a:pt x="8" y="58"/>
                    </a:lnTo>
                    <a:lnTo>
                      <a:pt x="9" y="51"/>
                    </a:lnTo>
                    <a:lnTo>
                      <a:pt x="10" y="42"/>
                    </a:lnTo>
                    <a:lnTo>
                      <a:pt x="14" y="32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0" name="Line 488"/>
              <p:cNvSpPr>
                <a:spLocks noChangeShapeType="1"/>
              </p:cNvSpPr>
              <p:nvPr/>
            </p:nvSpPr>
            <p:spPr bwMode="auto">
              <a:xfrm>
                <a:off x="3293" y="3005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1" name="Line 489"/>
              <p:cNvSpPr>
                <a:spLocks noChangeShapeType="1"/>
              </p:cNvSpPr>
              <p:nvPr/>
            </p:nvSpPr>
            <p:spPr bwMode="auto">
              <a:xfrm flipH="1">
                <a:off x="5196" y="3005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2" name="Freeform 490"/>
              <p:cNvSpPr>
                <a:spLocks noEditPoints="1"/>
              </p:cNvSpPr>
              <p:nvPr/>
            </p:nvSpPr>
            <p:spPr bwMode="auto">
              <a:xfrm>
                <a:off x="3121" y="2976"/>
                <a:ext cx="38" cy="60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9" y="15"/>
                  </a:cxn>
                  <a:cxn ang="0">
                    <a:pos x="7" y="21"/>
                  </a:cxn>
                  <a:cxn ang="0">
                    <a:pos x="7" y="38"/>
                  </a:cxn>
                  <a:cxn ang="0">
                    <a:pos x="9" y="45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6" y="53"/>
                  </a:cxn>
                  <a:cxn ang="0">
                    <a:pos x="22" y="53"/>
                  </a:cxn>
                  <a:cxn ang="0">
                    <a:pos x="23" y="52"/>
                  </a:cxn>
                  <a:cxn ang="0">
                    <a:pos x="25" y="51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0" y="38"/>
                  </a:cxn>
                  <a:cxn ang="0">
                    <a:pos x="30" y="21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31" y="4"/>
                  </a:cxn>
                  <a:cxn ang="0">
                    <a:pos x="32" y="6"/>
                  </a:cxn>
                  <a:cxn ang="0">
                    <a:pos x="33" y="8"/>
                  </a:cxn>
                  <a:cxn ang="0">
                    <a:pos x="35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8" y="30"/>
                  </a:cxn>
                  <a:cxn ang="0">
                    <a:pos x="38" y="40"/>
                  </a:cxn>
                  <a:cxn ang="0">
                    <a:pos x="36" y="47"/>
                  </a:cxn>
                  <a:cxn ang="0">
                    <a:pos x="34" y="51"/>
                  </a:cxn>
                  <a:cxn ang="0">
                    <a:pos x="32" y="55"/>
                  </a:cxn>
                  <a:cxn ang="0">
                    <a:pos x="29" y="57"/>
                  </a:cxn>
                  <a:cxn ang="0">
                    <a:pos x="27" y="59"/>
                  </a:cxn>
                  <a:cxn ang="0">
                    <a:pos x="22" y="60"/>
                  </a:cxn>
                  <a:cxn ang="0">
                    <a:pos x="19" y="60"/>
                  </a:cxn>
                  <a:cxn ang="0">
                    <a:pos x="11" y="59"/>
                  </a:cxn>
                  <a:cxn ang="0">
                    <a:pos x="5" y="54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8" h="60">
                    <a:moveTo>
                      <a:pt x="16" y="7"/>
                    </a:moveTo>
                    <a:lnTo>
                      <a:pt x="14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7" y="38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0" y="38"/>
                    </a:lnTo>
                    <a:lnTo>
                      <a:pt x="30" y="21"/>
                    </a:lnTo>
                    <a:lnTo>
                      <a:pt x="29" y="15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40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2" y="55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3" name="Rectangle 491"/>
              <p:cNvSpPr>
                <a:spLocks noChangeArrowheads="1"/>
              </p:cNvSpPr>
              <p:nvPr/>
            </p:nvSpPr>
            <p:spPr bwMode="auto">
              <a:xfrm>
                <a:off x="3170" y="3028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4" name="Freeform 492"/>
              <p:cNvSpPr>
                <a:spLocks/>
              </p:cNvSpPr>
              <p:nvPr/>
            </p:nvSpPr>
            <p:spPr bwMode="auto">
              <a:xfrm>
                <a:off x="3190" y="2977"/>
                <a:ext cx="3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33" y="13"/>
                  </a:cxn>
                  <a:cxn ang="0">
                    <a:pos x="28" y="22"/>
                  </a:cxn>
                  <a:cxn ang="0">
                    <a:pos x="22" y="32"/>
                  </a:cxn>
                  <a:cxn ang="0">
                    <a:pos x="19" y="42"/>
                  </a:cxn>
                  <a:cxn ang="0">
                    <a:pos x="17" y="50"/>
                  </a:cxn>
                  <a:cxn ang="0">
                    <a:pos x="16" y="58"/>
                  </a:cxn>
                  <a:cxn ang="0">
                    <a:pos x="9" y="58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15" y="32"/>
                  </a:cxn>
                  <a:cxn ang="0">
                    <a:pos x="19" y="23"/>
                  </a:cxn>
                  <a:cxn ang="0">
                    <a:pos x="25" y="14"/>
                  </a:cxn>
                  <a:cxn ang="0">
                    <a:pos x="3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33" y="13"/>
                    </a:lnTo>
                    <a:lnTo>
                      <a:pt x="28" y="2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7" y="50"/>
                    </a:lnTo>
                    <a:lnTo>
                      <a:pt x="16" y="58"/>
                    </a:lnTo>
                    <a:lnTo>
                      <a:pt x="9" y="58"/>
                    </a:lnTo>
                    <a:lnTo>
                      <a:pt x="9" y="51"/>
                    </a:lnTo>
                    <a:lnTo>
                      <a:pt x="11" y="42"/>
                    </a:lnTo>
                    <a:lnTo>
                      <a:pt x="15" y="32"/>
                    </a:lnTo>
                    <a:lnTo>
                      <a:pt x="19" y="23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5" name="Freeform 493"/>
              <p:cNvSpPr>
                <a:spLocks/>
              </p:cNvSpPr>
              <p:nvPr/>
            </p:nvSpPr>
            <p:spPr bwMode="auto">
              <a:xfrm>
                <a:off x="3240" y="2976"/>
                <a:ext cx="22" cy="5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0"/>
                  </a:cxn>
                  <a:cxn ang="0">
                    <a:pos x="22" y="59"/>
                  </a:cxn>
                  <a:cxn ang="0">
                    <a:pos x="14" y="59"/>
                  </a:cxn>
                  <a:cxn ang="0">
                    <a:pos x="14" y="13"/>
                  </a:cxn>
                  <a:cxn ang="0">
                    <a:pos x="7" y="18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4" y="12"/>
                  </a:cxn>
                  <a:cxn ang="0">
                    <a:pos x="10" y="8"/>
                  </a:cxn>
                  <a:cxn ang="0">
                    <a:pos x="12" y="5"/>
                  </a:cxn>
                  <a:cxn ang="0">
                    <a:pos x="15" y="2"/>
                  </a:cxn>
                  <a:cxn ang="0">
                    <a:pos x="16" y="0"/>
                  </a:cxn>
                </a:cxnLst>
                <a:rect l="0" t="0" r="r" b="b"/>
                <a:pathLst>
                  <a:path w="22" h="59">
                    <a:moveTo>
                      <a:pt x="16" y="0"/>
                    </a:moveTo>
                    <a:lnTo>
                      <a:pt x="22" y="0"/>
                    </a:lnTo>
                    <a:lnTo>
                      <a:pt x="22" y="59"/>
                    </a:lnTo>
                    <a:lnTo>
                      <a:pt x="14" y="59"/>
                    </a:lnTo>
                    <a:lnTo>
                      <a:pt x="14" y="13"/>
                    </a:lnTo>
                    <a:lnTo>
                      <a:pt x="7" y="18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4" y="12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6" name="Line 494"/>
              <p:cNvSpPr>
                <a:spLocks noChangeShapeType="1"/>
              </p:cNvSpPr>
              <p:nvPr/>
            </p:nvSpPr>
            <p:spPr bwMode="auto">
              <a:xfrm>
                <a:off x="3293" y="2663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7" name="Line 495"/>
              <p:cNvSpPr>
                <a:spLocks noChangeShapeType="1"/>
              </p:cNvSpPr>
              <p:nvPr/>
            </p:nvSpPr>
            <p:spPr bwMode="auto">
              <a:xfrm flipH="1">
                <a:off x="5196" y="2663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8" name="Freeform 496"/>
              <p:cNvSpPr>
                <a:spLocks noEditPoints="1"/>
              </p:cNvSpPr>
              <p:nvPr/>
            </p:nvSpPr>
            <p:spPr bwMode="auto">
              <a:xfrm>
                <a:off x="3121" y="2634"/>
                <a:ext cx="38" cy="60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9" y="15"/>
                  </a:cxn>
                  <a:cxn ang="0">
                    <a:pos x="7" y="22"/>
                  </a:cxn>
                  <a:cxn ang="0">
                    <a:pos x="7" y="38"/>
                  </a:cxn>
                  <a:cxn ang="0">
                    <a:pos x="9" y="45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6" y="53"/>
                  </a:cxn>
                  <a:cxn ang="0">
                    <a:pos x="22" y="53"/>
                  </a:cxn>
                  <a:cxn ang="0">
                    <a:pos x="23" y="52"/>
                  </a:cxn>
                  <a:cxn ang="0">
                    <a:pos x="25" y="51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0" y="38"/>
                  </a:cxn>
                  <a:cxn ang="0">
                    <a:pos x="30" y="22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31" y="4"/>
                  </a:cxn>
                  <a:cxn ang="0">
                    <a:pos x="32" y="6"/>
                  </a:cxn>
                  <a:cxn ang="0">
                    <a:pos x="33" y="8"/>
                  </a:cxn>
                  <a:cxn ang="0">
                    <a:pos x="35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8" y="30"/>
                  </a:cxn>
                  <a:cxn ang="0">
                    <a:pos x="38" y="40"/>
                  </a:cxn>
                  <a:cxn ang="0">
                    <a:pos x="36" y="47"/>
                  </a:cxn>
                  <a:cxn ang="0">
                    <a:pos x="34" y="51"/>
                  </a:cxn>
                  <a:cxn ang="0">
                    <a:pos x="32" y="55"/>
                  </a:cxn>
                  <a:cxn ang="0">
                    <a:pos x="29" y="57"/>
                  </a:cxn>
                  <a:cxn ang="0">
                    <a:pos x="27" y="59"/>
                  </a:cxn>
                  <a:cxn ang="0">
                    <a:pos x="22" y="60"/>
                  </a:cxn>
                  <a:cxn ang="0">
                    <a:pos x="19" y="60"/>
                  </a:cxn>
                  <a:cxn ang="0">
                    <a:pos x="11" y="59"/>
                  </a:cxn>
                  <a:cxn ang="0">
                    <a:pos x="5" y="54"/>
                  </a:cxn>
                  <a:cxn ang="0">
                    <a:pos x="2" y="48"/>
                  </a:cxn>
                  <a:cxn ang="0">
                    <a:pos x="0" y="41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8" h="60">
                    <a:moveTo>
                      <a:pt x="16" y="7"/>
                    </a:moveTo>
                    <a:lnTo>
                      <a:pt x="14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7" y="22"/>
                    </a:lnTo>
                    <a:lnTo>
                      <a:pt x="7" y="38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0" y="38"/>
                    </a:lnTo>
                    <a:lnTo>
                      <a:pt x="30" y="22"/>
                    </a:lnTo>
                    <a:lnTo>
                      <a:pt x="29" y="15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40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2" y="55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09" name="Rectangle 497"/>
              <p:cNvSpPr>
                <a:spLocks noChangeArrowheads="1"/>
              </p:cNvSpPr>
              <p:nvPr/>
            </p:nvSpPr>
            <p:spPr bwMode="auto">
              <a:xfrm>
                <a:off x="3170" y="2686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0" name="Freeform 498"/>
              <p:cNvSpPr>
                <a:spLocks/>
              </p:cNvSpPr>
              <p:nvPr/>
            </p:nvSpPr>
            <p:spPr bwMode="auto">
              <a:xfrm>
                <a:off x="3190" y="2635"/>
                <a:ext cx="3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33" y="13"/>
                  </a:cxn>
                  <a:cxn ang="0">
                    <a:pos x="28" y="22"/>
                  </a:cxn>
                  <a:cxn ang="0">
                    <a:pos x="22" y="32"/>
                  </a:cxn>
                  <a:cxn ang="0">
                    <a:pos x="19" y="42"/>
                  </a:cxn>
                  <a:cxn ang="0">
                    <a:pos x="17" y="50"/>
                  </a:cxn>
                  <a:cxn ang="0">
                    <a:pos x="16" y="58"/>
                  </a:cxn>
                  <a:cxn ang="0">
                    <a:pos x="9" y="58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15" y="32"/>
                  </a:cxn>
                  <a:cxn ang="0">
                    <a:pos x="19" y="23"/>
                  </a:cxn>
                  <a:cxn ang="0">
                    <a:pos x="25" y="14"/>
                  </a:cxn>
                  <a:cxn ang="0">
                    <a:pos x="3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33" y="13"/>
                    </a:lnTo>
                    <a:lnTo>
                      <a:pt x="28" y="2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7" y="50"/>
                    </a:lnTo>
                    <a:lnTo>
                      <a:pt x="16" y="58"/>
                    </a:lnTo>
                    <a:lnTo>
                      <a:pt x="9" y="58"/>
                    </a:lnTo>
                    <a:lnTo>
                      <a:pt x="9" y="51"/>
                    </a:lnTo>
                    <a:lnTo>
                      <a:pt x="11" y="42"/>
                    </a:lnTo>
                    <a:lnTo>
                      <a:pt x="15" y="32"/>
                    </a:lnTo>
                    <a:lnTo>
                      <a:pt x="19" y="23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1" name="Freeform 499"/>
              <p:cNvSpPr>
                <a:spLocks/>
              </p:cNvSpPr>
              <p:nvPr/>
            </p:nvSpPr>
            <p:spPr bwMode="auto">
              <a:xfrm>
                <a:off x="3234" y="2634"/>
                <a:ext cx="39" cy="5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1"/>
                  </a:cxn>
                  <a:cxn ang="0">
                    <a:pos x="33" y="4"/>
                  </a:cxn>
                  <a:cxn ang="0">
                    <a:pos x="37" y="10"/>
                  </a:cxn>
                  <a:cxn ang="0">
                    <a:pos x="38" y="16"/>
                  </a:cxn>
                  <a:cxn ang="0">
                    <a:pos x="35" y="25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31" y="32"/>
                  </a:cxn>
                  <a:cxn ang="0">
                    <a:pos x="25" y="37"/>
                  </a:cxn>
                  <a:cxn ang="0">
                    <a:pos x="21" y="41"/>
                  </a:cxn>
                  <a:cxn ang="0">
                    <a:pos x="18" y="43"/>
                  </a:cxn>
                  <a:cxn ang="0">
                    <a:pos x="12" y="50"/>
                  </a:cxn>
                  <a:cxn ang="0">
                    <a:pos x="10" y="52"/>
                  </a:cxn>
                  <a:cxn ang="0">
                    <a:pos x="39" y="52"/>
                  </a:cxn>
                  <a:cxn ang="0">
                    <a:pos x="39" y="59"/>
                  </a:cxn>
                  <a:cxn ang="0">
                    <a:pos x="0" y="59"/>
                  </a:cxn>
                  <a:cxn ang="0">
                    <a:pos x="0" y="57"/>
                  </a:cxn>
                  <a:cxn ang="0">
                    <a:pos x="2" y="51"/>
                  </a:cxn>
                  <a:cxn ang="0">
                    <a:pos x="3" y="49"/>
                  </a:cxn>
                  <a:cxn ang="0">
                    <a:pos x="5" y="46"/>
                  </a:cxn>
                  <a:cxn ang="0">
                    <a:pos x="7" y="43"/>
                  </a:cxn>
                  <a:cxn ang="0">
                    <a:pos x="11" y="41"/>
                  </a:cxn>
                  <a:cxn ang="0">
                    <a:pos x="18" y="34"/>
                  </a:cxn>
                  <a:cxn ang="0">
                    <a:pos x="21" y="31"/>
                  </a:cxn>
                  <a:cxn ang="0">
                    <a:pos x="27" y="25"/>
                  </a:cxn>
                  <a:cxn ang="0">
                    <a:pos x="29" y="22"/>
                  </a:cxn>
                  <a:cxn ang="0">
                    <a:pos x="30" y="19"/>
                  </a:cxn>
                  <a:cxn ang="0">
                    <a:pos x="30" y="14"/>
                  </a:cxn>
                  <a:cxn ang="0">
                    <a:pos x="29" y="12"/>
                  </a:cxn>
                  <a:cxn ang="0">
                    <a:pos x="28" y="9"/>
                  </a:cxn>
                  <a:cxn ang="0">
                    <a:pos x="24" y="8"/>
                  </a:cxn>
                  <a:cxn ang="0">
                    <a:pos x="20" y="7"/>
                  </a:cxn>
                  <a:cxn ang="0">
                    <a:pos x="17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9" y="14"/>
                  </a:cxn>
                  <a:cxn ang="0">
                    <a:pos x="9" y="17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39" h="59">
                    <a:moveTo>
                      <a:pt x="20" y="0"/>
                    </a:moveTo>
                    <a:lnTo>
                      <a:pt x="28" y="1"/>
                    </a:lnTo>
                    <a:lnTo>
                      <a:pt x="33" y="4"/>
                    </a:lnTo>
                    <a:lnTo>
                      <a:pt x="37" y="10"/>
                    </a:lnTo>
                    <a:lnTo>
                      <a:pt x="38" y="16"/>
                    </a:lnTo>
                    <a:lnTo>
                      <a:pt x="35" y="25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31" y="32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39" y="52"/>
                    </a:lnTo>
                    <a:lnTo>
                      <a:pt x="39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1"/>
                    </a:lnTo>
                    <a:lnTo>
                      <a:pt x="3" y="49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1" y="41"/>
                    </a:lnTo>
                    <a:lnTo>
                      <a:pt x="18" y="34"/>
                    </a:lnTo>
                    <a:lnTo>
                      <a:pt x="21" y="31"/>
                    </a:lnTo>
                    <a:lnTo>
                      <a:pt x="27" y="25"/>
                    </a:lnTo>
                    <a:lnTo>
                      <a:pt x="29" y="22"/>
                    </a:lnTo>
                    <a:lnTo>
                      <a:pt x="30" y="19"/>
                    </a:lnTo>
                    <a:lnTo>
                      <a:pt x="30" y="14"/>
                    </a:lnTo>
                    <a:lnTo>
                      <a:pt x="29" y="12"/>
                    </a:lnTo>
                    <a:lnTo>
                      <a:pt x="28" y="9"/>
                    </a:lnTo>
                    <a:lnTo>
                      <a:pt x="24" y="8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2" name="Line 500"/>
              <p:cNvSpPr>
                <a:spLocks noChangeShapeType="1"/>
              </p:cNvSpPr>
              <p:nvPr/>
            </p:nvSpPr>
            <p:spPr bwMode="auto">
              <a:xfrm>
                <a:off x="3293" y="2322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3" name="Line 501"/>
              <p:cNvSpPr>
                <a:spLocks noChangeShapeType="1"/>
              </p:cNvSpPr>
              <p:nvPr/>
            </p:nvSpPr>
            <p:spPr bwMode="auto">
              <a:xfrm flipH="1">
                <a:off x="5196" y="2322"/>
                <a:ext cx="1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4" name="Freeform 502"/>
              <p:cNvSpPr>
                <a:spLocks noEditPoints="1"/>
              </p:cNvSpPr>
              <p:nvPr/>
            </p:nvSpPr>
            <p:spPr bwMode="auto">
              <a:xfrm>
                <a:off x="3121" y="2293"/>
                <a:ext cx="38" cy="60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9" y="15"/>
                  </a:cxn>
                  <a:cxn ang="0">
                    <a:pos x="7" y="21"/>
                  </a:cxn>
                  <a:cxn ang="0">
                    <a:pos x="7" y="38"/>
                  </a:cxn>
                  <a:cxn ang="0">
                    <a:pos x="9" y="45"/>
                  </a:cxn>
                  <a:cxn ang="0">
                    <a:pos x="10" y="49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6" y="53"/>
                  </a:cxn>
                  <a:cxn ang="0">
                    <a:pos x="22" y="53"/>
                  </a:cxn>
                  <a:cxn ang="0">
                    <a:pos x="23" y="52"/>
                  </a:cxn>
                  <a:cxn ang="0">
                    <a:pos x="25" y="51"/>
                  </a:cxn>
                  <a:cxn ang="0">
                    <a:pos x="27" y="49"/>
                  </a:cxn>
                  <a:cxn ang="0">
                    <a:pos x="29" y="45"/>
                  </a:cxn>
                  <a:cxn ang="0">
                    <a:pos x="30" y="38"/>
                  </a:cxn>
                  <a:cxn ang="0">
                    <a:pos x="30" y="21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31" y="4"/>
                  </a:cxn>
                  <a:cxn ang="0">
                    <a:pos x="32" y="6"/>
                  </a:cxn>
                  <a:cxn ang="0">
                    <a:pos x="33" y="8"/>
                  </a:cxn>
                  <a:cxn ang="0">
                    <a:pos x="35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8" y="30"/>
                  </a:cxn>
                  <a:cxn ang="0">
                    <a:pos x="38" y="40"/>
                  </a:cxn>
                  <a:cxn ang="0">
                    <a:pos x="36" y="47"/>
                  </a:cxn>
                  <a:cxn ang="0">
                    <a:pos x="34" y="51"/>
                  </a:cxn>
                  <a:cxn ang="0">
                    <a:pos x="32" y="55"/>
                  </a:cxn>
                  <a:cxn ang="0">
                    <a:pos x="29" y="57"/>
                  </a:cxn>
                  <a:cxn ang="0">
                    <a:pos x="27" y="59"/>
                  </a:cxn>
                  <a:cxn ang="0">
                    <a:pos x="22" y="60"/>
                  </a:cxn>
                  <a:cxn ang="0">
                    <a:pos x="19" y="60"/>
                  </a:cxn>
                  <a:cxn ang="0">
                    <a:pos x="11" y="59"/>
                  </a:cxn>
                  <a:cxn ang="0">
                    <a:pos x="5" y="54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rect l="0" t="0" r="r" b="b"/>
                <a:pathLst>
                  <a:path w="38" h="60">
                    <a:moveTo>
                      <a:pt x="16" y="7"/>
                    </a:moveTo>
                    <a:lnTo>
                      <a:pt x="14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7" y="38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0" y="38"/>
                    </a:lnTo>
                    <a:lnTo>
                      <a:pt x="30" y="21"/>
                    </a:lnTo>
                    <a:lnTo>
                      <a:pt x="29" y="15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8" y="30"/>
                    </a:lnTo>
                    <a:lnTo>
                      <a:pt x="38" y="40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2" y="55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5" name="Rectangle 503"/>
              <p:cNvSpPr>
                <a:spLocks noChangeArrowheads="1"/>
              </p:cNvSpPr>
              <p:nvPr/>
            </p:nvSpPr>
            <p:spPr bwMode="auto">
              <a:xfrm>
                <a:off x="3170" y="234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6" name="Freeform 504"/>
              <p:cNvSpPr>
                <a:spLocks/>
              </p:cNvSpPr>
              <p:nvPr/>
            </p:nvSpPr>
            <p:spPr bwMode="auto">
              <a:xfrm>
                <a:off x="3190" y="2294"/>
                <a:ext cx="3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33" y="13"/>
                  </a:cxn>
                  <a:cxn ang="0">
                    <a:pos x="28" y="22"/>
                  </a:cxn>
                  <a:cxn ang="0">
                    <a:pos x="22" y="32"/>
                  </a:cxn>
                  <a:cxn ang="0">
                    <a:pos x="19" y="42"/>
                  </a:cxn>
                  <a:cxn ang="0">
                    <a:pos x="17" y="50"/>
                  </a:cxn>
                  <a:cxn ang="0">
                    <a:pos x="16" y="58"/>
                  </a:cxn>
                  <a:cxn ang="0">
                    <a:pos x="9" y="58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15" y="32"/>
                  </a:cxn>
                  <a:cxn ang="0">
                    <a:pos x="19" y="23"/>
                  </a:cxn>
                  <a:cxn ang="0">
                    <a:pos x="25" y="14"/>
                  </a:cxn>
                  <a:cxn ang="0">
                    <a:pos x="3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38" y="0"/>
                    </a:lnTo>
                    <a:lnTo>
                      <a:pt x="38" y="6"/>
                    </a:lnTo>
                    <a:lnTo>
                      <a:pt x="33" y="13"/>
                    </a:lnTo>
                    <a:lnTo>
                      <a:pt x="28" y="2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7" y="50"/>
                    </a:lnTo>
                    <a:lnTo>
                      <a:pt x="16" y="58"/>
                    </a:lnTo>
                    <a:lnTo>
                      <a:pt x="9" y="58"/>
                    </a:lnTo>
                    <a:lnTo>
                      <a:pt x="9" y="51"/>
                    </a:lnTo>
                    <a:lnTo>
                      <a:pt x="11" y="42"/>
                    </a:lnTo>
                    <a:lnTo>
                      <a:pt x="15" y="32"/>
                    </a:lnTo>
                    <a:lnTo>
                      <a:pt x="19" y="23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7" name="Freeform 505"/>
              <p:cNvSpPr>
                <a:spLocks/>
              </p:cNvSpPr>
              <p:nvPr/>
            </p:nvSpPr>
            <p:spPr bwMode="auto">
              <a:xfrm>
                <a:off x="3235" y="2293"/>
                <a:ext cx="39" cy="6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2"/>
                  </a:cxn>
                  <a:cxn ang="0">
                    <a:pos x="33" y="8"/>
                  </a:cxn>
                  <a:cxn ang="0">
                    <a:pos x="35" y="17"/>
                  </a:cxn>
                  <a:cxn ang="0">
                    <a:pos x="32" y="24"/>
                  </a:cxn>
                  <a:cxn ang="0">
                    <a:pos x="30" y="28"/>
                  </a:cxn>
                  <a:cxn ang="0">
                    <a:pos x="38" y="37"/>
                  </a:cxn>
                  <a:cxn ang="0">
                    <a:pos x="39" y="41"/>
                  </a:cxn>
                  <a:cxn ang="0">
                    <a:pos x="33" y="55"/>
                  </a:cxn>
                  <a:cxn ang="0">
                    <a:pos x="19" y="60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8" y="43"/>
                  </a:cxn>
                  <a:cxn ang="0">
                    <a:pos x="12" y="51"/>
                  </a:cxn>
                  <a:cxn ang="0">
                    <a:pos x="16" y="53"/>
                  </a:cxn>
                  <a:cxn ang="0">
                    <a:pos x="26" y="52"/>
                  </a:cxn>
                  <a:cxn ang="0">
                    <a:pos x="30" y="47"/>
                  </a:cxn>
                  <a:cxn ang="0">
                    <a:pos x="31" y="39"/>
                  </a:cxn>
                  <a:cxn ang="0">
                    <a:pos x="24" y="31"/>
                  </a:cxn>
                  <a:cxn ang="0">
                    <a:pos x="20" y="30"/>
                  </a:cxn>
                  <a:cxn ang="0">
                    <a:pos x="14" y="31"/>
                  </a:cxn>
                  <a:cxn ang="0">
                    <a:pos x="19" y="24"/>
                  </a:cxn>
                  <a:cxn ang="0">
                    <a:pos x="27" y="19"/>
                  </a:cxn>
                  <a:cxn ang="0">
                    <a:pos x="27" y="13"/>
                  </a:cxn>
                  <a:cxn ang="0">
                    <a:pos x="25" y="9"/>
                  </a:cxn>
                  <a:cxn ang="0">
                    <a:pos x="21" y="7"/>
                  </a:cxn>
                  <a:cxn ang="0">
                    <a:pos x="14" y="8"/>
                  </a:cxn>
                  <a:cxn ang="0">
                    <a:pos x="9" y="13"/>
                  </a:cxn>
                  <a:cxn ang="0">
                    <a:pos x="1" y="15"/>
                  </a:cxn>
                  <a:cxn ang="0">
                    <a:pos x="3" y="9"/>
                  </a:cxn>
                  <a:cxn ang="0">
                    <a:pos x="7" y="4"/>
                  </a:cxn>
                  <a:cxn ang="0">
                    <a:pos x="12" y="1"/>
                  </a:cxn>
                </a:cxnLst>
                <a:rect l="0" t="0" r="r" b="b"/>
                <a:pathLst>
                  <a:path w="39" h="60">
                    <a:moveTo>
                      <a:pt x="14" y="0"/>
                    </a:moveTo>
                    <a:lnTo>
                      <a:pt x="21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27" y="27"/>
                    </a:lnTo>
                    <a:lnTo>
                      <a:pt x="30" y="28"/>
                    </a:lnTo>
                    <a:lnTo>
                      <a:pt x="33" y="30"/>
                    </a:lnTo>
                    <a:lnTo>
                      <a:pt x="38" y="37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3" y="55"/>
                    </a:lnTo>
                    <a:lnTo>
                      <a:pt x="27" y="59"/>
                    </a:lnTo>
                    <a:lnTo>
                      <a:pt x="19" y="60"/>
                    </a:lnTo>
                    <a:lnTo>
                      <a:pt x="11" y="59"/>
                    </a:lnTo>
                    <a:lnTo>
                      <a:pt x="6" y="56"/>
                    </a:lnTo>
                    <a:lnTo>
                      <a:pt x="4" y="53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8" y="43"/>
                    </a:lnTo>
                    <a:lnTo>
                      <a:pt x="10" y="49"/>
                    </a:lnTo>
                    <a:lnTo>
                      <a:pt x="12" y="51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21" y="53"/>
                    </a:lnTo>
                    <a:lnTo>
                      <a:pt x="26" y="52"/>
                    </a:lnTo>
                    <a:lnTo>
                      <a:pt x="27" y="49"/>
                    </a:lnTo>
                    <a:lnTo>
                      <a:pt x="30" y="47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4" y="31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8" name="Line 506"/>
              <p:cNvSpPr>
                <a:spLocks noChangeShapeType="1"/>
              </p:cNvSpPr>
              <p:nvPr/>
            </p:nvSpPr>
            <p:spPr bwMode="auto">
              <a:xfrm>
                <a:off x="3293" y="3687"/>
                <a:ext cx="192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19" name="Line 507"/>
              <p:cNvSpPr>
                <a:spLocks noChangeShapeType="1"/>
              </p:cNvSpPr>
              <p:nvPr/>
            </p:nvSpPr>
            <p:spPr bwMode="auto">
              <a:xfrm>
                <a:off x="3293" y="1981"/>
                <a:ext cx="192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0" name="Line 508"/>
              <p:cNvSpPr>
                <a:spLocks noChangeShapeType="1"/>
              </p:cNvSpPr>
              <p:nvPr/>
            </p:nvSpPr>
            <p:spPr bwMode="auto">
              <a:xfrm flipV="1">
                <a:off x="3293" y="1981"/>
                <a:ext cx="0" cy="170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1" name="Line 509"/>
              <p:cNvSpPr>
                <a:spLocks noChangeShapeType="1"/>
              </p:cNvSpPr>
              <p:nvPr/>
            </p:nvSpPr>
            <p:spPr bwMode="auto">
              <a:xfrm flipV="1">
                <a:off x="5215" y="1981"/>
                <a:ext cx="0" cy="170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2" name="Freeform 510"/>
              <p:cNvSpPr>
                <a:spLocks/>
              </p:cNvSpPr>
              <p:nvPr/>
            </p:nvSpPr>
            <p:spPr bwMode="auto">
              <a:xfrm>
                <a:off x="3839" y="3824"/>
                <a:ext cx="46" cy="5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3" y="0"/>
                  </a:cxn>
                  <a:cxn ang="0">
                    <a:pos x="32" y="0"/>
                  </a:cxn>
                  <a:cxn ang="0">
                    <a:pos x="37" y="3"/>
                  </a:cxn>
                  <a:cxn ang="0">
                    <a:pos x="42" y="10"/>
                  </a:cxn>
                  <a:cxn ang="0">
                    <a:pos x="45" y="16"/>
                  </a:cxn>
                  <a:cxn ang="0">
                    <a:pos x="35" y="18"/>
                  </a:cxn>
                  <a:cxn ang="0">
                    <a:pos x="34" y="15"/>
                  </a:cxn>
                  <a:cxn ang="0">
                    <a:pos x="31" y="10"/>
                  </a:cxn>
                  <a:cxn ang="0">
                    <a:pos x="29" y="9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7" y="9"/>
                  </a:cxn>
                  <a:cxn ang="0">
                    <a:pos x="13" y="13"/>
                  </a:cxn>
                  <a:cxn ang="0">
                    <a:pos x="11" y="16"/>
                  </a:cxn>
                  <a:cxn ang="0">
                    <a:pos x="10" y="22"/>
                  </a:cxn>
                  <a:cxn ang="0">
                    <a:pos x="9" y="27"/>
                  </a:cxn>
                  <a:cxn ang="0">
                    <a:pos x="10" y="33"/>
                  </a:cxn>
                  <a:cxn ang="0">
                    <a:pos x="11" y="38"/>
                  </a:cxn>
                  <a:cxn ang="0">
                    <a:pos x="13" y="42"/>
                  </a:cxn>
                  <a:cxn ang="0">
                    <a:pos x="15" y="44"/>
                  </a:cxn>
                  <a:cxn ang="0">
                    <a:pos x="17" y="46"/>
                  </a:cxn>
                  <a:cxn ang="0">
                    <a:pos x="20" y="47"/>
                  </a:cxn>
                  <a:cxn ang="0">
                    <a:pos x="26" y="47"/>
                  </a:cxn>
                  <a:cxn ang="0">
                    <a:pos x="29" y="45"/>
                  </a:cxn>
                  <a:cxn ang="0">
                    <a:pos x="32" y="44"/>
                  </a:cxn>
                  <a:cxn ang="0">
                    <a:pos x="34" y="41"/>
                  </a:cxn>
                  <a:cxn ang="0">
                    <a:pos x="35" y="38"/>
                  </a:cxn>
                  <a:cxn ang="0">
                    <a:pos x="36" y="35"/>
                  </a:cxn>
                  <a:cxn ang="0">
                    <a:pos x="46" y="36"/>
                  </a:cxn>
                  <a:cxn ang="0">
                    <a:pos x="43" y="44"/>
                  </a:cxn>
                  <a:cxn ang="0">
                    <a:pos x="38" y="50"/>
                  </a:cxn>
                  <a:cxn ang="0">
                    <a:pos x="34" y="53"/>
                  </a:cxn>
                  <a:cxn ang="0">
                    <a:pos x="29" y="55"/>
                  </a:cxn>
                  <a:cxn ang="0">
                    <a:pos x="23" y="55"/>
                  </a:cxn>
                  <a:cxn ang="0">
                    <a:pos x="17" y="54"/>
                  </a:cxn>
                  <a:cxn ang="0">
                    <a:pos x="11" y="52"/>
                  </a:cxn>
                  <a:cxn ang="0">
                    <a:pos x="6" y="47"/>
                  </a:cxn>
                  <a:cxn ang="0">
                    <a:pos x="2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3" y="13"/>
                  </a:cxn>
                  <a:cxn ang="0">
                    <a:pos x="4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9" y="0"/>
                  </a:cxn>
                </a:cxnLst>
                <a:rect l="0" t="0" r="r" b="b"/>
                <a:pathLst>
                  <a:path w="46" h="55">
                    <a:moveTo>
                      <a:pt x="19" y="0"/>
                    </a:moveTo>
                    <a:lnTo>
                      <a:pt x="23" y="0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42" y="10"/>
                    </a:lnTo>
                    <a:lnTo>
                      <a:pt x="45" y="16"/>
                    </a:lnTo>
                    <a:lnTo>
                      <a:pt x="35" y="18"/>
                    </a:lnTo>
                    <a:lnTo>
                      <a:pt x="34" y="15"/>
                    </a:lnTo>
                    <a:lnTo>
                      <a:pt x="31" y="10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0" y="22"/>
                    </a:lnTo>
                    <a:lnTo>
                      <a:pt x="9" y="27"/>
                    </a:lnTo>
                    <a:lnTo>
                      <a:pt x="10" y="33"/>
                    </a:lnTo>
                    <a:lnTo>
                      <a:pt x="11" y="38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20" y="47"/>
                    </a:lnTo>
                    <a:lnTo>
                      <a:pt x="26" y="47"/>
                    </a:lnTo>
                    <a:lnTo>
                      <a:pt x="29" y="45"/>
                    </a:lnTo>
                    <a:lnTo>
                      <a:pt x="32" y="44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6" y="35"/>
                    </a:lnTo>
                    <a:lnTo>
                      <a:pt x="46" y="36"/>
                    </a:lnTo>
                    <a:lnTo>
                      <a:pt x="43" y="44"/>
                    </a:lnTo>
                    <a:lnTo>
                      <a:pt x="38" y="50"/>
                    </a:lnTo>
                    <a:lnTo>
                      <a:pt x="34" y="53"/>
                    </a:lnTo>
                    <a:lnTo>
                      <a:pt x="29" y="55"/>
                    </a:lnTo>
                    <a:lnTo>
                      <a:pt x="23" y="55"/>
                    </a:lnTo>
                    <a:lnTo>
                      <a:pt x="17" y="54"/>
                    </a:lnTo>
                    <a:lnTo>
                      <a:pt x="11" y="52"/>
                    </a:lnTo>
                    <a:lnTo>
                      <a:pt x="6" y="47"/>
                    </a:lnTo>
                    <a:lnTo>
                      <a:pt x="2" y="42"/>
                    </a:lnTo>
                    <a:lnTo>
                      <a:pt x="1" y="35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3" name="Rectangle 511"/>
              <p:cNvSpPr>
                <a:spLocks noChangeArrowheads="1"/>
              </p:cNvSpPr>
              <p:nvPr/>
            </p:nvSpPr>
            <p:spPr bwMode="auto">
              <a:xfrm>
                <a:off x="3893" y="3804"/>
                <a:ext cx="10" cy="7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4" name="Freeform 512"/>
              <p:cNvSpPr>
                <a:spLocks/>
              </p:cNvSpPr>
              <p:nvPr/>
            </p:nvSpPr>
            <p:spPr bwMode="auto">
              <a:xfrm>
                <a:off x="3916" y="3824"/>
                <a:ext cx="42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39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3" y="44"/>
                  </a:cxn>
                  <a:cxn ang="0">
                    <a:pos x="15" y="46"/>
                  </a:cxn>
                  <a:cxn ang="0">
                    <a:pos x="18" y="47"/>
                  </a:cxn>
                  <a:cxn ang="0">
                    <a:pos x="21" y="47"/>
                  </a:cxn>
                  <a:cxn ang="0">
                    <a:pos x="24" y="46"/>
                  </a:cxn>
                  <a:cxn ang="0">
                    <a:pos x="28" y="44"/>
                  </a:cxn>
                  <a:cxn ang="0">
                    <a:pos x="30" y="42"/>
                  </a:cxn>
                  <a:cxn ang="0">
                    <a:pos x="31" y="39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3" y="32"/>
                  </a:cxn>
                  <a:cxn ang="0">
                    <a:pos x="33" y="0"/>
                  </a:cxn>
                  <a:cxn ang="0">
                    <a:pos x="42" y="0"/>
                  </a:cxn>
                  <a:cxn ang="0">
                    <a:pos x="42" y="54"/>
                  </a:cxn>
                  <a:cxn ang="0">
                    <a:pos x="33" y="54"/>
                  </a:cxn>
                  <a:cxn ang="0">
                    <a:pos x="33" y="46"/>
                  </a:cxn>
                  <a:cxn ang="0">
                    <a:pos x="28" y="51"/>
                  </a:cxn>
                  <a:cxn ang="0">
                    <a:pos x="23" y="54"/>
                  </a:cxn>
                  <a:cxn ang="0">
                    <a:pos x="18" y="55"/>
                  </a:cxn>
                  <a:cxn ang="0">
                    <a:pos x="13" y="55"/>
                  </a:cxn>
                  <a:cxn ang="0">
                    <a:pos x="8" y="53"/>
                  </a:cxn>
                  <a:cxn ang="0">
                    <a:pos x="6" y="52"/>
                  </a:cxn>
                  <a:cxn ang="0">
                    <a:pos x="3" y="49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l="0" t="0" r="r" b="b"/>
                <a:pathLst>
                  <a:path w="42" h="55">
                    <a:moveTo>
                      <a:pt x="0" y="0"/>
                    </a:moveTo>
                    <a:lnTo>
                      <a:pt x="10" y="0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5" y="46"/>
                    </a:lnTo>
                    <a:lnTo>
                      <a:pt x="18" y="47"/>
                    </a:lnTo>
                    <a:lnTo>
                      <a:pt x="21" y="47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30" y="42"/>
                    </a:lnTo>
                    <a:lnTo>
                      <a:pt x="31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3" y="32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42" y="54"/>
                    </a:lnTo>
                    <a:lnTo>
                      <a:pt x="33" y="54"/>
                    </a:lnTo>
                    <a:lnTo>
                      <a:pt x="33" y="46"/>
                    </a:lnTo>
                    <a:lnTo>
                      <a:pt x="28" y="51"/>
                    </a:lnTo>
                    <a:lnTo>
                      <a:pt x="23" y="54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5" name="Freeform 513"/>
              <p:cNvSpPr>
                <a:spLocks/>
              </p:cNvSpPr>
              <p:nvPr/>
            </p:nvSpPr>
            <p:spPr bwMode="auto">
              <a:xfrm>
                <a:off x="3969" y="3824"/>
                <a:ext cx="44" cy="5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1" y="1"/>
                  </a:cxn>
                  <a:cxn ang="0">
                    <a:pos x="37" y="6"/>
                  </a:cxn>
                  <a:cxn ang="0">
                    <a:pos x="40" y="11"/>
                  </a:cxn>
                  <a:cxn ang="0">
                    <a:pos x="31" y="16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3" y="8"/>
                  </a:cxn>
                  <a:cxn ang="0">
                    <a:pos x="16" y="9"/>
                  </a:cxn>
                  <a:cxn ang="0">
                    <a:pos x="11" y="13"/>
                  </a:cxn>
                  <a:cxn ang="0">
                    <a:pos x="12" y="16"/>
                  </a:cxn>
                  <a:cxn ang="0">
                    <a:pos x="15" y="19"/>
                  </a:cxn>
                  <a:cxn ang="0">
                    <a:pos x="18" y="20"/>
                  </a:cxn>
                  <a:cxn ang="0">
                    <a:pos x="29" y="23"/>
                  </a:cxn>
                  <a:cxn ang="0">
                    <a:pos x="37" y="26"/>
                  </a:cxn>
                  <a:cxn ang="0">
                    <a:pos x="42" y="31"/>
                  </a:cxn>
                  <a:cxn ang="0">
                    <a:pos x="44" y="38"/>
                  </a:cxn>
                  <a:cxn ang="0">
                    <a:pos x="42" y="47"/>
                  </a:cxn>
                  <a:cxn ang="0">
                    <a:pos x="37" y="52"/>
                  </a:cxn>
                  <a:cxn ang="0">
                    <a:pos x="32" y="54"/>
                  </a:cxn>
                  <a:cxn ang="0">
                    <a:pos x="22" y="55"/>
                  </a:cxn>
                  <a:cxn ang="0">
                    <a:pos x="6" y="51"/>
                  </a:cxn>
                  <a:cxn ang="0">
                    <a:pos x="0" y="38"/>
                  </a:cxn>
                  <a:cxn ang="0">
                    <a:pos x="11" y="41"/>
                  </a:cxn>
                  <a:cxn ang="0">
                    <a:pos x="16" y="46"/>
                  </a:cxn>
                  <a:cxn ang="0">
                    <a:pos x="25" y="47"/>
                  </a:cxn>
                  <a:cxn ang="0">
                    <a:pos x="31" y="44"/>
                  </a:cxn>
                  <a:cxn ang="0">
                    <a:pos x="34" y="38"/>
                  </a:cxn>
                  <a:cxn ang="0">
                    <a:pos x="29" y="34"/>
                  </a:cxn>
                  <a:cxn ang="0">
                    <a:pos x="22" y="32"/>
                  </a:cxn>
                  <a:cxn ang="0">
                    <a:pos x="9" y="27"/>
                  </a:cxn>
                  <a:cxn ang="0">
                    <a:pos x="3" y="22"/>
                  </a:cxn>
                  <a:cxn ang="0">
                    <a:pos x="1" y="18"/>
                  </a:cxn>
                  <a:cxn ang="0">
                    <a:pos x="2" y="8"/>
                  </a:cxn>
                  <a:cxn ang="0">
                    <a:pos x="8" y="3"/>
                  </a:cxn>
                  <a:cxn ang="0">
                    <a:pos x="11" y="1"/>
                  </a:cxn>
                </a:cxnLst>
                <a:rect l="0" t="0" r="r" b="b"/>
                <a:pathLst>
                  <a:path w="44" h="55">
                    <a:moveTo>
                      <a:pt x="15" y="0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31" y="16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20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4" y="25"/>
                    </a:lnTo>
                    <a:lnTo>
                      <a:pt x="37" y="26"/>
                    </a:lnTo>
                    <a:lnTo>
                      <a:pt x="39" y="28"/>
                    </a:lnTo>
                    <a:lnTo>
                      <a:pt x="42" y="31"/>
                    </a:lnTo>
                    <a:lnTo>
                      <a:pt x="43" y="35"/>
                    </a:lnTo>
                    <a:lnTo>
                      <a:pt x="44" y="38"/>
                    </a:lnTo>
                    <a:lnTo>
                      <a:pt x="43" y="44"/>
                    </a:lnTo>
                    <a:lnTo>
                      <a:pt x="42" y="47"/>
                    </a:lnTo>
                    <a:lnTo>
                      <a:pt x="40" y="50"/>
                    </a:lnTo>
                    <a:lnTo>
                      <a:pt x="37" y="52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29" y="55"/>
                    </a:lnTo>
                    <a:lnTo>
                      <a:pt x="22" y="55"/>
                    </a:lnTo>
                    <a:lnTo>
                      <a:pt x="14" y="54"/>
                    </a:lnTo>
                    <a:lnTo>
                      <a:pt x="6" y="51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9" y="37"/>
                    </a:lnTo>
                    <a:lnTo>
                      <a:pt x="11" y="41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8" y="46"/>
                    </a:lnTo>
                    <a:lnTo>
                      <a:pt x="31" y="44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1" y="35"/>
                    </a:lnTo>
                    <a:lnTo>
                      <a:pt x="29" y="34"/>
                    </a:lnTo>
                    <a:lnTo>
                      <a:pt x="26" y="33"/>
                    </a:lnTo>
                    <a:lnTo>
                      <a:pt x="22" y="32"/>
                    </a:lnTo>
                    <a:lnTo>
                      <a:pt x="15" y="29"/>
                    </a:lnTo>
                    <a:lnTo>
                      <a:pt x="9" y="27"/>
                    </a:lnTo>
                    <a:lnTo>
                      <a:pt x="6" y="26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6" name="Freeform 514"/>
              <p:cNvSpPr>
                <a:spLocks/>
              </p:cNvSpPr>
              <p:nvPr/>
            </p:nvSpPr>
            <p:spPr bwMode="auto">
              <a:xfrm>
                <a:off x="4019" y="3806"/>
                <a:ext cx="26" cy="7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8"/>
                  </a:cxn>
                  <a:cxn ang="0">
                    <a:pos x="25" y="18"/>
                  </a:cxn>
                  <a:cxn ang="0">
                    <a:pos x="25" y="27"/>
                  </a:cxn>
                  <a:cxn ang="0">
                    <a:pos x="17" y="27"/>
                  </a:cxn>
                  <a:cxn ang="0">
                    <a:pos x="17" y="62"/>
                  </a:cxn>
                  <a:cxn ang="0">
                    <a:pos x="18" y="63"/>
                  </a:cxn>
                  <a:cxn ang="0">
                    <a:pos x="18" y="64"/>
                  </a:cxn>
                  <a:cxn ang="0">
                    <a:pos x="18" y="64"/>
                  </a:cxn>
                  <a:cxn ang="0">
                    <a:pos x="19" y="65"/>
                  </a:cxn>
                  <a:cxn ang="0">
                    <a:pos x="25" y="65"/>
                  </a:cxn>
                  <a:cxn ang="0">
                    <a:pos x="26" y="73"/>
                  </a:cxn>
                  <a:cxn ang="0">
                    <a:pos x="13" y="73"/>
                  </a:cxn>
                  <a:cxn ang="0">
                    <a:pos x="8" y="68"/>
                  </a:cxn>
                  <a:cxn ang="0">
                    <a:pos x="7" y="65"/>
                  </a:cxn>
                  <a:cxn ang="0">
                    <a:pos x="7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7" y="18"/>
                  </a:cxn>
                  <a:cxn ang="0">
                    <a:pos x="7" y="6"/>
                  </a:cxn>
                  <a:cxn ang="0">
                    <a:pos x="17" y="0"/>
                  </a:cxn>
                </a:cxnLst>
                <a:rect l="0" t="0" r="r" b="b"/>
                <a:pathLst>
                  <a:path w="26" h="73">
                    <a:moveTo>
                      <a:pt x="17" y="0"/>
                    </a:moveTo>
                    <a:lnTo>
                      <a:pt x="17" y="18"/>
                    </a:lnTo>
                    <a:lnTo>
                      <a:pt x="25" y="18"/>
                    </a:lnTo>
                    <a:lnTo>
                      <a:pt x="25" y="27"/>
                    </a:lnTo>
                    <a:lnTo>
                      <a:pt x="17" y="27"/>
                    </a:lnTo>
                    <a:lnTo>
                      <a:pt x="17" y="62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26" y="73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7" y="65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7" name="Freeform 515"/>
              <p:cNvSpPr>
                <a:spLocks noEditPoints="1"/>
              </p:cNvSpPr>
              <p:nvPr/>
            </p:nvSpPr>
            <p:spPr bwMode="auto">
              <a:xfrm>
                <a:off x="4049" y="3824"/>
                <a:ext cx="50" cy="5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19" y="9"/>
                  </a:cxn>
                  <a:cxn ang="0">
                    <a:pos x="17" y="10"/>
                  </a:cxn>
                  <a:cxn ang="0">
                    <a:pos x="15" y="11"/>
                  </a:cxn>
                  <a:cxn ang="0">
                    <a:pos x="13" y="13"/>
                  </a:cxn>
                  <a:cxn ang="0">
                    <a:pos x="12" y="15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41" y="21"/>
                  </a:cxn>
                  <a:cxn ang="0">
                    <a:pos x="41" y="18"/>
                  </a:cxn>
                  <a:cxn ang="0">
                    <a:pos x="40" y="16"/>
                  </a:cxn>
                  <a:cxn ang="0">
                    <a:pos x="35" y="10"/>
                  </a:cxn>
                  <a:cxn ang="0">
                    <a:pos x="32" y="9"/>
                  </a:cxn>
                  <a:cxn ang="0">
                    <a:pos x="29" y="8"/>
                  </a:cxn>
                  <a:cxn ang="0">
                    <a:pos x="22" y="8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8" y="3"/>
                  </a:cxn>
                  <a:cxn ang="0">
                    <a:pos x="44" y="7"/>
                  </a:cxn>
                  <a:cxn ang="0">
                    <a:pos x="47" y="13"/>
                  </a:cxn>
                  <a:cxn ang="0">
                    <a:pos x="49" y="19"/>
                  </a:cxn>
                  <a:cxn ang="0">
                    <a:pos x="50" y="27"/>
                  </a:cxn>
                  <a:cxn ang="0">
                    <a:pos x="50" y="29"/>
                  </a:cxn>
                  <a:cxn ang="0">
                    <a:pos x="10" y="29"/>
                  </a:cxn>
                  <a:cxn ang="0">
                    <a:pos x="12" y="37"/>
                  </a:cxn>
                  <a:cxn ang="0">
                    <a:pos x="16" y="42"/>
                  </a:cxn>
                  <a:cxn ang="0">
                    <a:pos x="17" y="44"/>
                  </a:cxn>
                  <a:cxn ang="0">
                    <a:pos x="19" y="45"/>
                  </a:cxn>
                  <a:cxn ang="0">
                    <a:pos x="24" y="47"/>
                  </a:cxn>
                  <a:cxn ang="0">
                    <a:pos x="29" y="47"/>
                  </a:cxn>
                  <a:cxn ang="0">
                    <a:pos x="32" y="46"/>
                  </a:cxn>
                  <a:cxn ang="0">
                    <a:pos x="35" y="44"/>
                  </a:cxn>
                  <a:cxn ang="0">
                    <a:pos x="39" y="41"/>
                  </a:cxn>
                  <a:cxn ang="0">
                    <a:pos x="41" y="38"/>
                  </a:cxn>
                  <a:cxn ang="0">
                    <a:pos x="50" y="39"/>
                  </a:cxn>
                  <a:cxn ang="0">
                    <a:pos x="48" y="43"/>
                  </a:cxn>
                  <a:cxn ang="0">
                    <a:pos x="47" y="46"/>
                  </a:cxn>
                  <a:cxn ang="0">
                    <a:pos x="41" y="51"/>
                  </a:cxn>
                  <a:cxn ang="0">
                    <a:pos x="35" y="54"/>
                  </a:cxn>
                  <a:cxn ang="0">
                    <a:pos x="26" y="55"/>
                  </a:cxn>
                  <a:cxn ang="0">
                    <a:pos x="19" y="54"/>
                  </a:cxn>
                  <a:cxn ang="0">
                    <a:pos x="13" y="52"/>
                  </a:cxn>
                  <a:cxn ang="0">
                    <a:pos x="7" y="47"/>
                  </a:cxn>
                  <a:cxn ang="0">
                    <a:pos x="3" y="43"/>
                  </a:cxn>
                  <a:cxn ang="0">
                    <a:pos x="1" y="36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7" y="7"/>
                  </a:cxn>
                  <a:cxn ang="0">
                    <a:pos x="13" y="3"/>
                  </a:cxn>
                  <a:cxn ang="0">
                    <a:pos x="19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5">
                    <a:moveTo>
                      <a:pt x="22" y="8"/>
                    </a:moveTo>
                    <a:lnTo>
                      <a:pt x="19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41" y="21"/>
                    </a:lnTo>
                    <a:lnTo>
                      <a:pt x="41" y="18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2" y="8"/>
                    </a:lnTo>
                    <a:close/>
                    <a:moveTo>
                      <a:pt x="25" y="0"/>
                    </a:moveTo>
                    <a:lnTo>
                      <a:pt x="32" y="0"/>
                    </a:lnTo>
                    <a:lnTo>
                      <a:pt x="38" y="3"/>
                    </a:lnTo>
                    <a:lnTo>
                      <a:pt x="44" y="7"/>
                    </a:lnTo>
                    <a:lnTo>
                      <a:pt x="47" y="13"/>
                    </a:lnTo>
                    <a:lnTo>
                      <a:pt x="49" y="19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10" y="29"/>
                    </a:lnTo>
                    <a:lnTo>
                      <a:pt x="12" y="37"/>
                    </a:lnTo>
                    <a:lnTo>
                      <a:pt x="16" y="42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2" y="46"/>
                    </a:lnTo>
                    <a:lnTo>
                      <a:pt x="35" y="44"/>
                    </a:lnTo>
                    <a:lnTo>
                      <a:pt x="39" y="41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7" y="46"/>
                    </a:lnTo>
                    <a:lnTo>
                      <a:pt x="41" y="51"/>
                    </a:lnTo>
                    <a:lnTo>
                      <a:pt x="35" y="54"/>
                    </a:lnTo>
                    <a:lnTo>
                      <a:pt x="26" y="55"/>
                    </a:lnTo>
                    <a:lnTo>
                      <a:pt x="19" y="54"/>
                    </a:lnTo>
                    <a:lnTo>
                      <a:pt x="13" y="52"/>
                    </a:lnTo>
                    <a:lnTo>
                      <a:pt x="7" y="47"/>
                    </a:lnTo>
                    <a:lnTo>
                      <a:pt x="3" y="43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8" name="Freeform 516"/>
              <p:cNvSpPr>
                <a:spLocks/>
              </p:cNvSpPr>
              <p:nvPr/>
            </p:nvSpPr>
            <p:spPr bwMode="auto">
              <a:xfrm>
                <a:off x="4111" y="3824"/>
                <a:ext cx="28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25" y="10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1"/>
                  </a:cxn>
                  <a:cxn ang="0">
                    <a:pos x="12" y="13"/>
                  </a:cxn>
                  <a:cxn ang="0">
                    <a:pos x="10" y="14"/>
                  </a:cxn>
                  <a:cxn ang="0">
                    <a:pos x="10" y="18"/>
                  </a:cxn>
                  <a:cxn ang="0">
                    <a:pos x="10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28" h="54">
                    <a:moveTo>
                      <a:pt x="17" y="0"/>
                    </a:moveTo>
                    <a:lnTo>
                      <a:pt x="23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54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29" name="Freeform 517"/>
              <p:cNvSpPr>
                <a:spLocks noEditPoints="1"/>
              </p:cNvSpPr>
              <p:nvPr/>
            </p:nvSpPr>
            <p:spPr bwMode="auto">
              <a:xfrm>
                <a:off x="4146" y="3804"/>
                <a:ext cx="9" cy="7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9" y="20"/>
                  </a:cxn>
                  <a:cxn ang="0">
                    <a:pos x="9" y="74"/>
                  </a:cxn>
                  <a:cxn ang="0">
                    <a:pos x="0" y="7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9" h="74">
                    <a:moveTo>
                      <a:pt x="0" y="20"/>
                    </a:moveTo>
                    <a:lnTo>
                      <a:pt x="9" y="20"/>
                    </a:lnTo>
                    <a:lnTo>
                      <a:pt x="9" y="74"/>
                    </a:lnTo>
                    <a:lnTo>
                      <a:pt x="0" y="7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0" name="Freeform 518"/>
              <p:cNvSpPr>
                <a:spLocks/>
              </p:cNvSpPr>
              <p:nvPr/>
            </p:nvSpPr>
            <p:spPr bwMode="auto">
              <a:xfrm>
                <a:off x="4168" y="3824"/>
                <a:ext cx="42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1"/>
                  </a:cxn>
                  <a:cxn ang="0">
                    <a:pos x="38" y="4"/>
                  </a:cxn>
                  <a:cxn ang="0">
                    <a:pos x="38" y="6"/>
                  </a:cxn>
                  <a:cxn ang="0">
                    <a:pos x="41" y="9"/>
                  </a:cxn>
                  <a:cxn ang="0">
                    <a:pos x="42" y="13"/>
                  </a:cxn>
                  <a:cxn ang="0">
                    <a:pos x="42" y="54"/>
                  </a:cxn>
                  <a:cxn ang="0">
                    <a:pos x="32" y="54"/>
                  </a:cxn>
                  <a:cxn ang="0">
                    <a:pos x="32" y="17"/>
                  </a:cxn>
                  <a:cxn ang="0">
                    <a:pos x="31" y="16"/>
                  </a:cxn>
                  <a:cxn ang="0">
                    <a:pos x="31" y="14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19" y="8"/>
                  </a:cxn>
                  <a:cxn ang="0">
                    <a:pos x="16" y="10"/>
                  </a:cxn>
                  <a:cxn ang="0">
                    <a:pos x="13" y="11"/>
                  </a:cxn>
                  <a:cxn ang="0">
                    <a:pos x="10" y="16"/>
                  </a:cxn>
                  <a:cxn ang="0">
                    <a:pos x="9" y="25"/>
                  </a:cxn>
                  <a:cxn ang="0">
                    <a:pos x="9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8"/>
                  </a:cxn>
                  <a:cxn ang="0">
                    <a:pos x="13" y="3"/>
                  </a:cxn>
                  <a:cxn ang="0">
                    <a:pos x="19" y="0"/>
                  </a:cxn>
                  <a:cxn ang="0">
                    <a:pos x="25" y="0"/>
                  </a:cxn>
                </a:cxnLst>
                <a:rect l="0" t="0" r="r" b="b"/>
                <a:pathLst>
                  <a:path w="42" h="54">
                    <a:moveTo>
                      <a:pt x="25" y="0"/>
                    </a:move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1" y="9"/>
                    </a:lnTo>
                    <a:lnTo>
                      <a:pt x="42" y="13"/>
                    </a:lnTo>
                    <a:lnTo>
                      <a:pt x="42" y="54"/>
                    </a:lnTo>
                    <a:lnTo>
                      <a:pt x="32" y="54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9" y="25"/>
                    </a:lnTo>
                    <a:lnTo>
                      <a:pt x="9" y="54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1" name="Freeform 519"/>
              <p:cNvSpPr>
                <a:spLocks noEditPoints="1"/>
              </p:cNvSpPr>
              <p:nvPr/>
            </p:nvSpPr>
            <p:spPr bwMode="auto">
              <a:xfrm>
                <a:off x="4221" y="3824"/>
                <a:ext cx="46" cy="75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3" y="13"/>
                  </a:cxn>
                  <a:cxn ang="0">
                    <a:pos x="10" y="26"/>
                  </a:cxn>
                  <a:cxn ang="0">
                    <a:pos x="11" y="38"/>
                  </a:cxn>
                  <a:cxn ang="0">
                    <a:pos x="16" y="44"/>
                  </a:cxn>
                  <a:cxn ang="0">
                    <a:pos x="25" y="46"/>
                  </a:cxn>
                  <a:cxn ang="0">
                    <a:pos x="30" y="44"/>
                  </a:cxn>
                  <a:cxn ang="0">
                    <a:pos x="35" y="35"/>
                  </a:cxn>
                  <a:cxn ang="0">
                    <a:pos x="36" y="21"/>
                  </a:cxn>
                  <a:cxn ang="0">
                    <a:pos x="32" y="13"/>
                  </a:cxn>
                  <a:cxn ang="0">
                    <a:pos x="28" y="9"/>
                  </a:cxn>
                  <a:cxn ang="0">
                    <a:pos x="20" y="8"/>
                  </a:cxn>
                  <a:cxn ang="0">
                    <a:pos x="21" y="0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6" y="54"/>
                  </a:cxn>
                  <a:cxn ang="0">
                    <a:pos x="44" y="65"/>
                  </a:cxn>
                  <a:cxn ang="0">
                    <a:pos x="39" y="70"/>
                  </a:cxn>
                  <a:cxn ang="0">
                    <a:pos x="29" y="75"/>
                  </a:cxn>
                  <a:cxn ang="0">
                    <a:pos x="13" y="75"/>
                  </a:cxn>
                  <a:cxn ang="0">
                    <a:pos x="2" y="66"/>
                  </a:cxn>
                  <a:cxn ang="0">
                    <a:pos x="10" y="60"/>
                  </a:cxn>
                  <a:cxn ang="0">
                    <a:pos x="12" y="63"/>
                  </a:cxn>
                  <a:cxn ang="0">
                    <a:pos x="15" y="66"/>
                  </a:cxn>
                  <a:cxn ang="0">
                    <a:pos x="25" y="67"/>
                  </a:cxn>
                  <a:cxn ang="0">
                    <a:pos x="31" y="65"/>
                  </a:cxn>
                  <a:cxn ang="0">
                    <a:pos x="35" y="59"/>
                  </a:cxn>
                  <a:cxn ang="0">
                    <a:pos x="36" y="47"/>
                  </a:cxn>
                  <a:cxn ang="0">
                    <a:pos x="22" y="54"/>
                  </a:cxn>
                  <a:cxn ang="0">
                    <a:pos x="10" y="51"/>
                  </a:cxn>
                  <a:cxn ang="0">
                    <a:pos x="1" y="38"/>
                  </a:cxn>
                  <a:cxn ang="0">
                    <a:pos x="0" y="20"/>
                  </a:cxn>
                  <a:cxn ang="0">
                    <a:pos x="5" y="7"/>
                  </a:cxn>
                  <a:cxn ang="0">
                    <a:pos x="12" y="1"/>
                  </a:cxn>
                </a:cxnLst>
                <a:rect l="0" t="0" r="r" b="b"/>
                <a:pathLst>
                  <a:path w="46" h="75">
                    <a:moveTo>
                      <a:pt x="20" y="8"/>
                    </a:moveTo>
                    <a:lnTo>
                      <a:pt x="18" y="9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11" y="38"/>
                    </a:lnTo>
                    <a:lnTo>
                      <a:pt x="13" y="41"/>
                    </a:lnTo>
                    <a:lnTo>
                      <a:pt x="16" y="44"/>
                    </a:lnTo>
                    <a:lnTo>
                      <a:pt x="22" y="46"/>
                    </a:lnTo>
                    <a:lnTo>
                      <a:pt x="25" y="46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2" y="41"/>
                    </a:lnTo>
                    <a:lnTo>
                      <a:pt x="35" y="35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5" y="16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5" y="8"/>
                    </a:lnTo>
                    <a:lnTo>
                      <a:pt x="20" y="8"/>
                    </a:lnTo>
                    <a:close/>
                    <a:moveTo>
                      <a:pt x="18" y="0"/>
                    </a:moveTo>
                    <a:lnTo>
                      <a:pt x="21" y="0"/>
                    </a:lnTo>
                    <a:lnTo>
                      <a:pt x="27" y="0"/>
                    </a:lnTo>
                    <a:lnTo>
                      <a:pt x="31" y="3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54"/>
                    </a:lnTo>
                    <a:lnTo>
                      <a:pt x="45" y="60"/>
                    </a:lnTo>
                    <a:lnTo>
                      <a:pt x="44" y="65"/>
                    </a:lnTo>
                    <a:lnTo>
                      <a:pt x="41" y="68"/>
                    </a:lnTo>
                    <a:lnTo>
                      <a:pt x="39" y="70"/>
                    </a:lnTo>
                    <a:lnTo>
                      <a:pt x="35" y="72"/>
                    </a:lnTo>
                    <a:lnTo>
                      <a:pt x="29" y="75"/>
                    </a:lnTo>
                    <a:lnTo>
                      <a:pt x="22" y="75"/>
                    </a:lnTo>
                    <a:lnTo>
                      <a:pt x="13" y="75"/>
                    </a:lnTo>
                    <a:lnTo>
                      <a:pt x="6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10" y="60"/>
                    </a:lnTo>
                    <a:lnTo>
                      <a:pt x="11" y="62"/>
                    </a:lnTo>
                    <a:lnTo>
                      <a:pt x="12" y="63"/>
                    </a:lnTo>
                    <a:lnTo>
                      <a:pt x="13" y="65"/>
                    </a:lnTo>
                    <a:lnTo>
                      <a:pt x="15" y="66"/>
                    </a:lnTo>
                    <a:lnTo>
                      <a:pt x="19" y="67"/>
                    </a:lnTo>
                    <a:lnTo>
                      <a:pt x="25" y="67"/>
                    </a:lnTo>
                    <a:lnTo>
                      <a:pt x="28" y="66"/>
                    </a:lnTo>
                    <a:lnTo>
                      <a:pt x="31" y="65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6" y="56"/>
                    </a:lnTo>
                    <a:lnTo>
                      <a:pt x="36" y="47"/>
                    </a:lnTo>
                    <a:lnTo>
                      <a:pt x="30" y="53"/>
                    </a:lnTo>
                    <a:lnTo>
                      <a:pt x="22" y="54"/>
                    </a:lnTo>
                    <a:lnTo>
                      <a:pt x="16" y="53"/>
                    </a:lnTo>
                    <a:lnTo>
                      <a:pt x="10" y="51"/>
                    </a:lnTo>
                    <a:lnTo>
                      <a:pt x="5" y="47"/>
                    </a:lnTo>
                    <a:lnTo>
                      <a:pt x="1" y="38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2" name="Freeform 520"/>
              <p:cNvSpPr>
                <a:spLocks noEditPoints="1"/>
              </p:cNvSpPr>
              <p:nvPr/>
            </p:nvSpPr>
            <p:spPr bwMode="auto">
              <a:xfrm>
                <a:off x="4311" y="3804"/>
                <a:ext cx="10" cy="7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0" y="20"/>
                  </a:cxn>
                  <a:cxn ang="0">
                    <a:pos x="10" y="74"/>
                  </a:cxn>
                  <a:cxn ang="0">
                    <a:pos x="0" y="7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0" h="74">
                    <a:moveTo>
                      <a:pt x="0" y="20"/>
                    </a:moveTo>
                    <a:lnTo>
                      <a:pt x="10" y="20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3" name="Freeform 521"/>
              <p:cNvSpPr>
                <a:spLocks/>
              </p:cNvSpPr>
              <p:nvPr/>
            </p:nvSpPr>
            <p:spPr bwMode="auto">
              <a:xfrm>
                <a:off x="4328" y="3806"/>
                <a:ext cx="26" cy="7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18"/>
                  </a:cxn>
                  <a:cxn ang="0">
                    <a:pos x="25" y="18"/>
                  </a:cxn>
                  <a:cxn ang="0">
                    <a:pos x="25" y="27"/>
                  </a:cxn>
                  <a:cxn ang="0">
                    <a:pos x="16" y="27"/>
                  </a:cxn>
                  <a:cxn ang="0">
                    <a:pos x="16" y="62"/>
                  </a:cxn>
                  <a:cxn ang="0">
                    <a:pos x="17" y="63"/>
                  </a:cxn>
                  <a:cxn ang="0">
                    <a:pos x="18" y="63"/>
                  </a:cxn>
                  <a:cxn ang="0">
                    <a:pos x="18" y="64"/>
                  </a:cxn>
                  <a:cxn ang="0">
                    <a:pos x="18" y="64"/>
                  </a:cxn>
                  <a:cxn ang="0">
                    <a:pos x="19" y="65"/>
                  </a:cxn>
                  <a:cxn ang="0">
                    <a:pos x="25" y="65"/>
                  </a:cxn>
                  <a:cxn ang="0">
                    <a:pos x="26" y="73"/>
                  </a:cxn>
                  <a:cxn ang="0">
                    <a:pos x="13" y="73"/>
                  </a:cxn>
                  <a:cxn ang="0">
                    <a:pos x="12" y="72"/>
                  </a:cxn>
                  <a:cxn ang="0">
                    <a:pos x="11" y="71"/>
                  </a:cxn>
                  <a:cxn ang="0">
                    <a:pos x="9" y="69"/>
                  </a:cxn>
                  <a:cxn ang="0">
                    <a:pos x="7" y="66"/>
                  </a:cxn>
                  <a:cxn ang="0">
                    <a:pos x="7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7" y="18"/>
                  </a:cxn>
                  <a:cxn ang="0">
                    <a:pos x="7" y="6"/>
                  </a:cxn>
                  <a:cxn ang="0">
                    <a:pos x="16" y="0"/>
                  </a:cxn>
                </a:cxnLst>
                <a:rect l="0" t="0" r="r" b="b"/>
                <a:pathLst>
                  <a:path w="26" h="73">
                    <a:moveTo>
                      <a:pt x="16" y="0"/>
                    </a:moveTo>
                    <a:lnTo>
                      <a:pt x="16" y="18"/>
                    </a:lnTo>
                    <a:lnTo>
                      <a:pt x="25" y="18"/>
                    </a:lnTo>
                    <a:lnTo>
                      <a:pt x="25" y="27"/>
                    </a:lnTo>
                    <a:lnTo>
                      <a:pt x="16" y="27"/>
                    </a:lnTo>
                    <a:lnTo>
                      <a:pt x="16" y="62"/>
                    </a:lnTo>
                    <a:lnTo>
                      <a:pt x="17" y="63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26" y="73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9" y="69"/>
                    </a:lnTo>
                    <a:lnTo>
                      <a:pt x="7" y="66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4" name="Freeform 522"/>
              <p:cNvSpPr>
                <a:spLocks noEditPoints="1"/>
              </p:cNvSpPr>
              <p:nvPr/>
            </p:nvSpPr>
            <p:spPr bwMode="auto">
              <a:xfrm>
                <a:off x="4359" y="3824"/>
                <a:ext cx="49" cy="55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17" y="10"/>
                  </a:cxn>
                  <a:cxn ang="0">
                    <a:pos x="13" y="11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8"/>
                  </a:cxn>
                  <a:cxn ang="0">
                    <a:pos x="9" y="21"/>
                  </a:cxn>
                  <a:cxn ang="0">
                    <a:pos x="39" y="21"/>
                  </a:cxn>
                  <a:cxn ang="0">
                    <a:pos x="39" y="18"/>
                  </a:cxn>
                  <a:cxn ang="0">
                    <a:pos x="38" y="16"/>
                  </a:cxn>
                  <a:cxn ang="0">
                    <a:pos x="37" y="14"/>
                  </a:cxn>
                  <a:cxn ang="0">
                    <a:pos x="34" y="10"/>
                  </a:cxn>
                  <a:cxn ang="0">
                    <a:pos x="31" y="9"/>
                  </a:cxn>
                  <a:cxn ang="0">
                    <a:pos x="28" y="8"/>
                  </a:cxn>
                  <a:cxn ang="0">
                    <a:pos x="20" y="8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7" y="3"/>
                  </a:cxn>
                  <a:cxn ang="0">
                    <a:pos x="43" y="7"/>
                  </a:cxn>
                  <a:cxn ang="0">
                    <a:pos x="46" y="13"/>
                  </a:cxn>
                  <a:cxn ang="0">
                    <a:pos x="48" y="19"/>
                  </a:cxn>
                  <a:cxn ang="0">
                    <a:pos x="49" y="27"/>
                  </a:cxn>
                  <a:cxn ang="0">
                    <a:pos x="49" y="29"/>
                  </a:cxn>
                  <a:cxn ang="0">
                    <a:pos x="9" y="29"/>
                  </a:cxn>
                  <a:cxn ang="0">
                    <a:pos x="11" y="37"/>
                  </a:cxn>
                  <a:cxn ang="0">
                    <a:pos x="15" y="42"/>
                  </a:cxn>
                  <a:cxn ang="0">
                    <a:pos x="18" y="45"/>
                  </a:cxn>
                  <a:cxn ang="0">
                    <a:pos x="22" y="47"/>
                  </a:cxn>
                  <a:cxn ang="0">
                    <a:pos x="28" y="47"/>
                  </a:cxn>
                  <a:cxn ang="0">
                    <a:pos x="31" y="46"/>
                  </a:cxn>
                  <a:cxn ang="0">
                    <a:pos x="36" y="43"/>
                  </a:cxn>
                  <a:cxn ang="0">
                    <a:pos x="39" y="38"/>
                  </a:cxn>
                  <a:cxn ang="0">
                    <a:pos x="49" y="39"/>
                  </a:cxn>
                  <a:cxn ang="0">
                    <a:pos x="47" y="43"/>
                  </a:cxn>
                  <a:cxn ang="0">
                    <a:pos x="45" y="46"/>
                  </a:cxn>
                  <a:cxn ang="0">
                    <a:pos x="43" y="48"/>
                  </a:cxn>
                  <a:cxn ang="0">
                    <a:pos x="40" y="51"/>
                  </a:cxn>
                  <a:cxn ang="0">
                    <a:pos x="34" y="54"/>
                  </a:cxn>
                  <a:cxn ang="0">
                    <a:pos x="25" y="55"/>
                  </a:cxn>
                  <a:cxn ang="0">
                    <a:pos x="18" y="54"/>
                  </a:cxn>
                  <a:cxn ang="0">
                    <a:pos x="12" y="52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1" y="3"/>
                  </a:cxn>
                  <a:cxn ang="0">
                    <a:pos x="17" y="0"/>
                  </a:cxn>
                  <a:cxn ang="0">
                    <a:pos x="24" y="0"/>
                  </a:cxn>
                </a:cxnLst>
                <a:rect l="0" t="0" r="r" b="b"/>
                <a:pathLst>
                  <a:path w="49" h="55">
                    <a:moveTo>
                      <a:pt x="20" y="8"/>
                    </a:moveTo>
                    <a:lnTo>
                      <a:pt x="17" y="10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39" y="21"/>
                    </a:lnTo>
                    <a:lnTo>
                      <a:pt x="39" y="18"/>
                    </a:lnTo>
                    <a:lnTo>
                      <a:pt x="38" y="16"/>
                    </a:lnTo>
                    <a:lnTo>
                      <a:pt x="37" y="14"/>
                    </a:lnTo>
                    <a:lnTo>
                      <a:pt x="34" y="10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0" y="8"/>
                    </a:lnTo>
                    <a:close/>
                    <a:moveTo>
                      <a:pt x="24" y="0"/>
                    </a:moveTo>
                    <a:lnTo>
                      <a:pt x="31" y="0"/>
                    </a:lnTo>
                    <a:lnTo>
                      <a:pt x="37" y="3"/>
                    </a:lnTo>
                    <a:lnTo>
                      <a:pt x="43" y="7"/>
                    </a:lnTo>
                    <a:lnTo>
                      <a:pt x="46" y="13"/>
                    </a:lnTo>
                    <a:lnTo>
                      <a:pt x="48" y="19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9" y="29"/>
                    </a:lnTo>
                    <a:lnTo>
                      <a:pt x="11" y="37"/>
                    </a:lnTo>
                    <a:lnTo>
                      <a:pt x="15" y="42"/>
                    </a:lnTo>
                    <a:lnTo>
                      <a:pt x="18" y="45"/>
                    </a:lnTo>
                    <a:lnTo>
                      <a:pt x="22" y="47"/>
                    </a:lnTo>
                    <a:lnTo>
                      <a:pt x="28" y="47"/>
                    </a:lnTo>
                    <a:lnTo>
                      <a:pt x="31" y="46"/>
                    </a:lnTo>
                    <a:lnTo>
                      <a:pt x="36" y="43"/>
                    </a:lnTo>
                    <a:lnTo>
                      <a:pt x="39" y="38"/>
                    </a:lnTo>
                    <a:lnTo>
                      <a:pt x="49" y="39"/>
                    </a:lnTo>
                    <a:lnTo>
                      <a:pt x="47" y="43"/>
                    </a:lnTo>
                    <a:lnTo>
                      <a:pt x="45" y="46"/>
                    </a:lnTo>
                    <a:lnTo>
                      <a:pt x="43" y="48"/>
                    </a:lnTo>
                    <a:lnTo>
                      <a:pt x="40" y="51"/>
                    </a:lnTo>
                    <a:lnTo>
                      <a:pt x="34" y="54"/>
                    </a:lnTo>
                    <a:lnTo>
                      <a:pt x="25" y="55"/>
                    </a:lnTo>
                    <a:lnTo>
                      <a:pt x="18" y="54"/>
                    </a:lnTo>
                    <a:lnTo>
                      <a:pt x="12" y="52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3" y="13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5" name="Freeform 523"/>
              <p:cNvSpPr>
                <a:spLocks/>
              </p:cNvSpPr>
              <p:nvPr/>
            </p:nvSpPr>
            <p:spPr bwMode="auto">
              <a:xfrm>
                <a:off x="4420" y="3824"/>
                <a:ext cx="28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8" y="1"/>
                  </a:cxn>
                  <a:cxn ang="0">
                    <a:pos x="24" y="10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1" y="13"/>
                  </a:cxn>
                  <a:cxn ang="0">
                    <a:pos x="11" y="14"/>
                  </a:cxn>
                  <a:cxn ang="0">
                    <a:pos x="10" y="18"/>
                  </a:cxn>
                  <a:cxn ang="0">
                    <a:pos x="10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1" y="4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7" y="0"/>
                  </a:cxn>
                </a:cxnLst>
                <a:rect l="0" t="0" r="r" b="b"/>
                <a:pathLst>
                  <a:path w="28" h="54">
                    <a:moveTo>
                      <a:pt x="17" y="0"/>
                    </a:move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10" y="54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6" name="Freeform 524"/>
              <p:cNvSpPr>
                <a:spLocks noEditPoints="1"/>
              </p:cNvSpPr>
              <p:nvPr/>
            </p:nvSpPr>
            <p:spPr bwMode="auto">
              <a:xfrm>
                <a:off x="4451" y="3824"/>
                <a:ext cx="48" cy="55"/>
              </a:xfrm>
              <a:custGeom>
                <a:avLst/>
                <a:gdLst/>
                <a:ahLst/>
                <a:cxnLst>
                  <a:cxn ang="0">
                    <a:pos x="29" y="30"/>
                  </a:cxn>
                  <a:cxn ang="0">
                    <a:pos x="19" y="32"/>
                  </a:cxn>
                  <a:cxn ang="0">
                    <a:pos x="15" y="32"/>
                  </a:cxn>
                  <a:cxn ang="0">
                    <a:pos x="10" y="37"/>
                  </a:cxn>
                  <a:cxn ang="0">
                    <a:pos x="11" y="43"/>
                  </a:cxn>
                  <a:cxn ang="0">
                    <a:pos x="14" y="46"/>
                  </a:cxn>
                  <a:cxn ang="0">
                    <a:pos x="21" y="47"/>
                  </a:cxn>
                  <a:cxn ang="0">
                    <a:pos x="30" y="43"/>
                  </a:cxn>
                  <a:cxn ang="0">
                    <a:pos x="33" y="39"/>
                  </a:cxn>
                  <a:cxn ang="0">
                    <a:pos x="34" y="28"/>
                  </a:cxn>
                  <a:cxn ang="0">
                    <a:pos x="33" y="0"/>
                  </a:cxn>
                  <a:cxn ang="0">
                    <a:pos x="39" y="2"/>
                  </a:cxn>
                  <a:cxn ang="0">
                    <a:pos x="43" y="8"/>
                  </a:cxn>
                  <a:cxn ang="0">
                    <a:pos x="45" y="44"/>
                  </a:cxn>
                  <a:cxn ang="0">
                    <a:pos x="46" y="49"/>
                  </a:cxn>
                  <a:cxn ang="0">
                    <a:pos x="48" y="54"/>
                  </a:cxn>
                  <a:cxn ang="0">
                    <a:pos x="36" y="50"/>
                  </a:cxn>
                  <a:cxn ang="0">
                    <a:pos x="33" y="50"/>
                  </a:cxn>
                  <a:cxn ang="0">
                    <a:pos x="28" y="52"/>
                  </a:cxn>
                  <a:cxn ang="0">
                    <a:pos x="24" y="54"/>
                  </a:cxn>
                  <a:cxn ang="0">
                    <a:pos x="17" y="55"/>
                  </a:cxn>
                  <a:cxn ang="0">
                    <a:pos x="5" y="51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2" y="33"/>
                  </a:cxn>
                  <a:cxn ang="0">
                    <a:pos x="5" y="28"/>
                  </a:cxn>
                  <a:cxn ang="0">
                    <a:pos x="8" y="26"/>
                  </a:cxn>
                  <a:cxn ang="0">
                    <a:pos x="12" y="24"/>
                  </a:cxn>
                  <a:cxn ang="0">
                    <a:pos x="17" y="23"/>
                  </a:cxn>
                  <a:cxn ang="0">
                    <a:pos x="28" y="22"/>
                  </a:cxn>
                  <a:cxn ang="0">
                    <a:pos x="34" y="16"/>
                  </a:cxn>
                  <a:cxn ang="0">
                    <a:pos x="33" y="13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1" y="14"/>
                  </a:cxn>
                  <a:cxn ang="0">
                    <a:pos x="1" y="16"/>
                  </a:cxn>
                  <a:cxn ang="0">
                    <a:pos x="5" y="7"/>
                  </a:cxn>
                  <a:cxn ang="0">
                    <a:pos x="8" y="3"/>
                  </a:cxn>
                  <a:cxn ang="0">
                    <a:pos x="13" y="1"/>
                  </a:cxn>
                </a:cxnLst>
                <a:rect l="0" t="0" r="r" b="b"/>
                <a:pathLst>
                  <a:path w="48" h="55">
                    <a:moveTo>
                      <a:pt x="34" y="28"/>
                    </a:moveTo>
                    <a:lnTo>
                      <a:pt x="29" y="30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0" y="37"/>
                    </a:lnTo>
                    <a:lnTo>
                      <a:pt x="10" y="41"/>
                    </a:lnTo>
                    <a:lnTo>
                      <a:pt x="11" y="43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7" y="47"/>
                    </a:lnTo>
                    <a:lnTo>
                      <a:pt x="21" y="47"/>
                    </a:lnTo>
                    <a:lnTo>
                      <a:pt x="28" y="44"/>
                    </a:lnTo>
                    <a:lnTo>
                      <a:pt x="30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4" y="37"/>
                    </a:lnTo>
                    <a:lnTo>
                      <a:pt x="34" y="28"/>
                    </a:lnTo>
                    <a:close/>
                    <a:moveTo>
                      <a:pt x="20" y="0"/>
                    </a:moveTo>
                    <a:lnTo>
                      <a:pt x="33" y="0"/>
                    </a:lnTo>
                    <a:lnTo>
                      <a:pt x="36" y="0"/>
                    </a:lnTo>
                    <a:lnTo>
                      <a:pt x="39" y="2"/>
                    </a:lnTo>
                    <a:lnTo>
                      <a:pt x="42" y="5"/>
                    </a:lnTo>
                    <a:lnTo>
                      <a:pt x="43" y="8"/>
                    </a:lnTo>
                    <a:lnTo>
                      <a:pt x="45" y="11"/>
                    </a:lnTo>
                    <a:lnTo>
                      <a:pt x="45" y="44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7" y="52"/>
                    </a:lnTo>
                    <a:lnTo>
                      <a:pt x="48" y="54"/>
                    </a:lnTo>
                    <a:lnTo>
                      <a:pt x="39" y="54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3" y="50"/>
                    </a:lnTo>
                    <a:lnTo>
                      <a:pt x="30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4"/>
                    </a:lnTo>
                    <a:lnTo>
                      <a:pt x="22" y="55"/>
                    </a:lnTo>
                    <a:lnTo>
                      <a:pt x="17" y="55"/>
                    </a:lnTo>
                    <a:lnTo>
                      <a:pt x="10" y="54"/>
                    </a:lnTo>
                    <a:lnTo>
                      <a:pt x="5" y="51"/>
                    </a:lnTo>
                    <a:lnTo>
                      <a:pt x="2" y="49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10" y="25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8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" y="16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7" name="Freeform 525"/>
              <p:cNvSpPr>
                <a:spLocks/>
              </p:cNvSpPr>
              <p:nvPr/>
            </p:nvSpPr>
            <p:spPr bwMode="auto">
              <a:xfrm>
                <a:off x="4506" y="3806"/>
                <a:ext cx="25" cy="7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18"/>
                  </a:cxn>
                  <a:cxn ang="0">
                    <a:pos x="25" y="18"/>
                  </a:cxn>
                  <a:cxn ang="0">
                    <a:pos x="25" y="27"/>
                  </a:cxn>
                  <a:cxn ang="0">
                    <a:pos x="16" y="27"/>
                  </a:cxn>
                  <a:cxn ang="0">
                    <a:pos x="16" y="62"/>
                  </a:cxn>
                  <a:cxn ang="0">
                    <a:pos x="17" y="63"/>
                  </a:cxn>
                  <a:cxn ang="0">
                    <a:pos x="17" y="64"/>
                  </a:cxn>
                  <a:cxn ang="0">
                    <a:pos x="18" y="64"/>
                  </a:cxn>
                  <a:cxn ang="0">
                    <a:pos x="18" y="65"/>
                  </a:cxn>
                  <a:cxn ang="0">
                    <a:pos x="25" y="65"/>
                  </a:cxn>
                  <a:cxn ang="0">
                    <a:pos x="25" y="73"/>
                  </a:cxn>
                  <a:cxn ang="0">
                    <a:pos x="13" y="73"/>
                  </a:cxn>
                  <a:cxn ang="0">
                    <a:pos x="12" y="72"/>
                  </a:cxn>
                  <a:cxn ang="0">
                    <a:pos x="7" y="68"/>
                  </a:cxn>
                  <a:cxn ang="0">
                    <a:pos x="6" y="65"/>
                  </a:cxn>
                  <a:cxn ang="0">
                    <a:pos x="6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6"/>
                  </a:cxn>
                  <a:cxn ang="0">
                    <a:pos x="16" y="0"/>
                  </a:cxn>
                </a:cxnLst>
                <a:rect l="0" t="0" r="r" b="b"/>
                <a:pathLst>
                  <a:path w="25" h="73">
                    <a:moveTo>
                      <a:pt x="16" y="0"/>
                    </a:moveTo>
                    <a:lnTo>
                      <a:pt x="16" y="18"/>
                    </a:lnTo>
                    <a:lnTo>
                      <a:pt x="25" y="18"/>
                    </a:lnTo>
                    <a:lnTo>
                      <a:pt x="25" y="27"/>
                    </a:lnTo>
                    <a:lnTo>
                      <a:pt x="16" y="27"/>
                    </a:lnTo>
                    <a:lnTo>
                      <a:pt x="16" y="62"/>
                    </a:lnTo>
                    <a:lnTo>
                      <a:pt x="17" y="63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25" y="65"/>
                    </a:lnTo>
                    <a:lnTo>
                      <a:pt x="25" y="73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7" y="68"/>
                    </a:lnTo>
                    <a:lnTo>
                      <a:pt x="6" y="65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8" name="Freeform 526"/>
              <p:cNvSpPr>
                <a:spLocks noEditPoints="1"/>
              </p:cNvSpPr>
              <p:nvPr/>
            </p:nvSpPr>
            <p:spPr bwMode="auto">
              <a:xfrm>
                <a:off x="4540" y="3804"/>
                <a:ext cx="10" cy="7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0" y="20"/>
                  </a:cxn>
                  <a:cxn ang="0">
                    <a:pos x="10" y="74"/>
                  </a:cxn>
                  <a:cxn ang="0">
                    <a:pos x="0" y="7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0" h="74">
                    <a:moveTo>
                      <a:pt x="0" y="20"/>
                    </a:moveTo>
                    <a:lnTo>
                      <a:pt x="10" y="20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39" name="Freeform 527"/>
              <p:cNvSpPr>
                <a:spLocks noEditPoints="1"/>
              </p:cNvSpPr>
              <p:nvPr/>
            </p:nvSpPr>
            <p:spPr bwMode="auto">
              <a:xfrm>
                <a:off x="4559" y="3824"/>
                <a:ext cx="49" cy="55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11" y="22"/>
                  </a:cxn>
                  <a:cxn ang="0">
                    <a:pos x="10" y="27"/>
                  </a:cxn>
                  <a:cxn ang="0">
                    <a:pos x="11" y="33"/>
                  </a:cxn>
                  <a:cxn ang="0">
                    <a:pos x="12" y="38"/>
                  </a:cxn>
                  <a:cxn ang="0">
                    <a:pos x="15" y="42"/>
                  </a:cxn>
                  <a:cxn ang="0">
                    <a:pos x="18" y="45"/>
                  </a:cxn>
                  <a:cxn ang="0">
                    <a:pos x="20" y="46"/>
                  </a:cxn>
                  <a:cxn ang="0">
                    <a:pos x="23" y="47"/>
                  </a:cxn>
                  <a:cxn ang="0">
                    <a:pos x="28" y="47"/>
                  </a:cxn>
                  <a:cxn ang="0">
                    <a:pos x="31" y="45"/>
                  </a:cxn>
                  <a:cxn ang="0">
                    <a:pos x="35" y="41"/>
                  </a:cxn>
                  <a:cxn ang="0">
                    <a:pos x="38" y="35"/>
                  </a:cxn>
                  <a:cxn ang="0">
                    <a:pos x="40" y="27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5" y="13"/>
                  </a:cxn>
                  <a:cxn ang="0">
                    <a:pos x="34" y="11"/>
                  </a:cxn>
                  <a:cxn ang="0">
                    <a:pos x="31" y="10"/>
                  </a:cxn>
                  <a:cxn ang="0">
                    <a:pos x="30" y="9"/>
                  </a:cxn>
                  <a:cxn ang="0">
                    <a:pos x="28" y="8"/>
                  </a:cxn>
                  <a:cxn ang="0">
                    <a:pos x="23" y="8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7" y="3"/>
                  </a:cxn>
                  <a:cxn ang="0">
                    <a:pos x="43" y="7"/>
                  </a:cxn>
                  <a:cxn ang="0">
                    <a:pos x="47" y="12"/>
                  </a:cxn>
                  <a:cxn ang="0">
                    <a:pos x="48" y="19"/>
                  </a:cxn>
                  <a:cxn ang="0">
                    <a:pos x="49" y="26"/>
                  </a:cxn>
                  <a:cxn ang="0">
                    <a:pos x="48" y="36"/>
                  </a:cxn>
                  <a:cxn ang="0">
                    <a:pos x="46" y="42"/>
                  </a:cxn>
                  <a:cxn ang="0">
                    <a:pos x="44" y="45"/>
                  </a:cxn>
                  <a:cxn ang="0">
                    <a:pos x="42" y="48"/>
                  </a:cxn>
                  <a:cxn ang="0">
                    <a:pos x="40" y="50"/>
                  </a:cxn>
                  <a:cxn ang="0">
                    <a:pos x="37" y="52"/>
                  </a:cxn>
                  <a:cxn ang="0">
                    <a:pos x="30" y="55"/>
                  </a:cxn>
                  <a:cxn ang="0">
                    <a:pos x="25" y="55"/>
                  </a:cxn>
                  <a:cxn ang="0">
                    <a:pos x="19" y="54"/>
                  </a:cxn>
                  <a:cxn ang="0">
                    <a:pos x="12" y="52"/>
                  </a:cxn>
                  <a:cxn ang="0">
                    <a:pos x="7" y="47"/>
                  </a:cxn>
                  <a:cxn ang="0">
                    <a:pos x="3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4" y="11"/>
                  </a:cxn>
                  <a:cxn ang="0">
                    <a:pos x="8" y="6"/>
                  </a:cxn>
                  <a:cxn ang="0">
                    <a:pos x="16" y="1"/>
                  </a:cxn>
                  <a:cxn ang="0">
                    <a:pos x="25" y="0"/>
                  </a:cxn>
                </a:cxnLst>
                <a:rect l="0" t="0" r="r" b="b"/>
                <a:pathLst>
                  <a:path w="49" h="55">
                    <a:moveTo>
                      <a:pt x="23" y="8"/>
                    </a:moveTo>
                    <a:lnTo>
                      <a:pt x="20" y="9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11" y="22"/>
                    </a:lnTo>
                    <a:lnTo>
                      <a:pt x="10" y="27"/>
                    </a:lnTo>
                    <a:lnTo>
                      <a:pt x="11" y="33"/>
                    </a:lnTo>
                    <a:lnTo>
                      <a:pt x="12" y="38"/>
                    </a:lnTo>
                    <a:lnTo>
                      <a:pt x="15" y="42"/>
                    </a:lnTo>
                    <a:lnTo>
                      <a:pt x="18" y="45"/>
                    </a:lnTo>
                    <a:lnTo>
                      <a:pt x="20" y="46"/>
                    </a:lnTo>
                    <a:lnTo>
                      <a:pt x="23" y="47"/>
                    </a:lnTo>
                    <a:lnTo>
                      <a:pt x="28" y="47"/>
                    </a:lnTo>
                    <a:lnTo>
                      <a:pt x="31" y="45"/>
                    </a:lnTo>
                    <a:lnTo>
                      <a:pt x="35" y="41"/>
                    </a:lnTo>
                    <a:lnTo>
                      <a:pt x="38" y="35"/>
                    </a:lnTo>
                    <a:lnTo>
                      <a:pt x="40" y="27"/>
                    </a:lnTo>
                    <a:lnTo>
                      <a:pt x="39" y="21"/>
                    </a:lnTo>
                    <a:lnTo>
                      <a:pt x="37" y="16"/>
                    </a:lnTo>
                    <a:lnTo>
                      <a:pt x="35" y="13"/>
                    </a:lnTo>
                    <a:lnTo>
                      <a:pt x="34" y="11"/>
                    </a:lnTo>
                    <a:lnTo>
                      <a:pt x="31" y="10"/>
                    </a:lnTo>
                    <a:lnTo>
                      <a:pt x="30" y="9"/>
                    </a:lnTo>
                    <a:lnTo>
                      <a:pt x="28" y="8"/>
                    </a:lnTo>
                    <a:lnTo>
                      <a:pt x="23" y="8"/>
                    </a:lnTo>
                    <a:close/>
                    <a:moveTo>
                      <a:pt x="25" y="0"/>
                    </a:moveTo>
                    <a:lnTo>
                      <a:pt x="31" y="0"/>
                    </a:lnTo>
                    <a:lnTo>
                      <a:pt x="37" y="3"/>
                    </a:lnTo>
                    <a:lnTo>
                      <a:pt x="43" y="7"/>
                    </a:lnTo>
                    <a:lnTo>
                      <a:pt x="47" y="12"/>
                    </a:lnTo>
                    <a:lnTo>
                      <a:pt x="48" y="19"/>
                    </a:lnTo>
                    <a:lnTo>
                      <a:pt x="49" y="26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4" y="45"/>
                    </a:lnTo>
                    <a:lnTo>
                      <a:pt x="42" y="48"/>
                    </a:lnTo>
                    <a:lnTo>
                      <a:pt x="40" y="50"/>
                    </a:lnTo>
                    <a:lnTo>
                      <a:pt x="37" y="52"/>
                    </a:lnTo>
                    <a:lnTo>
                      <a:pt x="30" y="55"/>
                    </a:lnTo>
                    <a:lnTo>
                      <a:pt x="25" y="55"/>
                    </a:lnTo>
                    <a:lnTo>
                      <a:pt x="19" y="54"/>
                    </a:lnTo>
                    <a:lnTo>
                      <a:pt x="12" y="52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4" y="11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0" name="Freeform 528"/>
              <p:cNvSpPr>
                <a:spLocks/>
              </p:cNvSpPr>
              <p:nvPr/>
            </p:nvSpPr>
            <p:spPr bwMode="auto">
              <a:xfrm>
                <a:off x="4620" y="3824"/>
                <a:ext cx="42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1"/>
                  </a:cxn>
                  <a:cxn ang="0">
                    <a:pos x="36" y="3"/>
                  </a:cxn>
                  <a:cxn ang="0">
                    <a:pos x="39" y="6"/>
                  </a:cxn>
                  <a:cxn ang="0">
                    <a:pos x="42" y="13"/>
                  </a:cxn>
                  <a:cxn ang="0">
                    <a:pos x="42" y="54"/>
                  </a:cxn>
                  <a:cxn ang="0">
                    <a:pos x="33" y="54"/>
                  </a:cxn>
                  <a:cxn ang="0">
                    <a:pos x="33" y="19"/>
                  </a:cxn>
                  <a:cxn ang="0">
                    <a:pos x="32" y="17"/>
                  </a:cxn>
                  <a:cxn ang="0">
                    <a:pos x="32" y="16"/>
                  </a:cxn>
                  <a:cxn ang="0">
                    <a:pos x="31" y="14"/>
                  </a:cxn>
                  <a:cxn ang="0">
                    <a:pos x="31" y="13"/>
                  </a:cxn>
                  <a:cxn ang="0">
                    <a:pos x="29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10" y="19"/>
                  </a:cxn>
                  <a:cxn ang="0">
                    <a:pos x="10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5" y="0"/>
                  </a:cxn>
                </a:cxnLst>
                <a:rect l="0" t="0" r="r" b="b"/>
                <a:pathLst>
                  <a:path w="42" h="54">
                    <a:moveTo>
                      <a:pt x="25" y="0"/>
                    </a:move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9" y="6"/>
                    </a:lnTo>
                    <a:lnTo>
                      <a:pt x="42" y="13"/>
                    </a:lnTo>
                    <a:lnTo>
                      <a:pt x="42" y="54"/>
                    </a:lnTo>
                    <a:lnTo>
                      <a:pt x="33" y="54"/>
                    </a:lnTo>
                    <a:lnTo>
                      <a:pt x="33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10" y="54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8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1" name="Freeform 529"/>
              <p:cNvSpPr>
                <a:spLocks noEditPoints="1"/>
              </p:cNvSpPr>
              <p:nvPr/>
            </p:nvSpPr>
            <p:spPr bwMode="auto">
              <a:xfrm>
                <a:off x="2996" y="2872"/>
                <a:ext cx="74" cy="69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22" y="30"/>
                  </a:cxn>
                  <a:cxn ang="0">
                    <a:pos x="15" y="32"/>
                  </a:cxn>
                  <a:cxn ang="0">
                    <a:pos x="8" y="34"/>
                  </a:cxn>
                  <a:cxn ang="0">
                    <a:pos x="15" y="37"/>
                  </a:cxn>
                  <a:cxn ang="0">
                    <a:pos x="21" y="40"/>
                  </a:cxn>
                  <a:cxn ang="0">
                    <a:pos x="43" y="47"/>
                  </a:cxn>
                  <a:cxn ang="0">
                    <a:pos x="43" y="22"/>
                  </a:cxn>
                  <a:cxn ang="0">
                    <a:pos x="74" y="0"/>
                  </a:cxn>
                  <a:cxn ang="0">
                    <a:pos x="74" y="10"/>
                  </a:cxn>
                  <a:cxn ang="0">
                    <a:pos x="51" y="19"/>
                  </a:cxn>
                  <a:cxn ang="0">
                    <a:pos x="51" y="50"/>
                  </a:cxn>
                  <a:cxn ang="0">
                    <a:pos x="74" y="59"/>
                  </a:cxn>
                  <a:cxn ang="0">
                    <a:pos x="74" y="69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74" y="0"/>
                  </a:cxn>
                </a:cxnLst>
                <a:rect l="0" t="0" r="r" b="b"/>
                <a:pathLst>
                  <a:path w="74" h="69">
                    <a:moveTo>
                      <a:pt x="43" y="22"/>
                    </a:moveTo>
                    <a:lnTo>
                      <a:pt x="22" y="30"/>
                    </a:lnTo>
                    <a:lnTo>
                      <a:pt x="15" y="32"/>
                    </a:lnTo>
                    <a:lnTo>
                      <a:pt x="8" y="34"/>
                    </a:lnTo>
                    <a:lnTo>
                      <a:pt x="15" y="37"/>
                    </a:lnTo>
                    <a:lnTo>
                      <a:pt x="21" y="40"/>
                    </a:lnTo>
                    <a:lnTo>
                      <a:pt x="43" y="47"/>
                    </a:lnTo>
                    <a:lnTo>
                      <a:pt x="43" y="22"/>
                    </a:lnTo>
                    <a:close/>
                    <a:moveTo>
                      <a:pt x="74" y="0"/>
                    </a:moveTo>
                    <a:lnTo>
                      <a:pt x="74" y="10"/>
                    </a:lnTo>
                    <a:lnTo>
                      <a:pt x="51" y="19"/>
                    </a:lnTo>
                    <a:lnTo>
                      <a:pt x="51" y="50"/>
                    </a:lnTo>
                    <a:lnTo>
                      <a:pt x="74" y="59"/>
                    </a:lnTo>
                    <a:lnTo>
                      <a:pt x="74" y="69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2" name="Freeform 530"/>
              <p:cNvSpPr>
                <a:spLocks/>
              </p:cNvSpPr>
              <p:nvPr/>
            </p:nvSpPr>
            <p:spPr bwMode="auto">
              <a:xfrm>
                <a:off x="2996" y="2806"/>
                <a:ext cx="75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53" y="0"/>
                  </a:cxn>
                  <a:cxn ang="0">
                    <a:pos x="60" y="2"/>
                  </a:cxn>
                  <a:cxn ang="0">
                    <a:pos x="66" y="6"/>
                  </a:cxn>
                  <a:cxn ang="0">
                    <a:pos x="69" y="9"/>
                  </a:cxn>
                  <a:cxn ang="0">
                    <a:pos x="71" y="12"/>
                  </a:cxn>
                  <a:cxn ang="0">
                    <a:pos x="74" y="19"/>
                  </a:cxn>
                  <a:cxn ang="0">
                    <a:pos x="75" y="28"/>
                  </a:cxn>
                  <a:cxn ang="0">
                    <a:pos x="74" y="38"/>
                  </a:cxn>
                  <a:cxn ang="0">
                    <a:pos x="72" y="45"/>
                  </a:cxn>
                  <a:cxn ang="0">
                    <a:pos x="69" y="48"/>
                  </a:cxn>
                  <a:cxn ang="0">
                    <a:pos x="67" y="50"/>
                  </a:cxn>
                  <a:cxn ang="0">
                    <a:pos x="64" y="53"/>
                  </a:cxn>
                  <a:cxn ang="0">
                    <a:pos x="61" y="53"/>
                  </a:cxn>
                  <a:cxn ang="0">
                    <a:pos x="53" y="56"/>
                  </a:cxn>
                  <a:cxn ang="0">
                    <a:pos x="43" y="57"/>
                  </a:cxn>
                  <a:cxn ang="0">
                    <a:pos x="0" y="57"/>
                  </a:cxn>
                  <a:cxn ang="0">
                    <a:pos x="0" y="47"/>
                  </a:cxn>
                  <a:cxn ang="0">
                    <a:pos x="41" y="47"/>
                  </a:cxn>
                  <a:cxn ang="0">
                    <a:pos x="50" y="47"/>
                  </a:cxn>
                  <a:cxn ang="0">
                    <a:pos x="56" y="45"/>
                  </a:cxn>
                  <a:cxn ang="0">
                    <a:pos x="59" y="44"/>
                  </a:cxn>
                  <a:cxn ang="0">
                    <a:pos x="61" y="42"/>
                  </a:cxn>
                  <a:cxn ang="0">
                    <a:pos x="63" y="40"/>
                  </a:cxn>
                  <a:cxn ang="0">
                    <a:pos x="64" y="37"/>
                  </a:cxn>
                  <a:cxn ang="0">
                    <a:pos x="66" y="29"/>
                  </a:cxn>
                  <a:cxn ang="0">
                    <a:pos x="64" y="20"/>
                  </a:cxn>
                  <a:cxn ang="0">
                    <a:pos x="60" y="14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1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5" h="57">
                    <a:moveTo>
                      <a:pt x="0" y="0"/>
                    </a:moveTo>
                    <a:lnTo>
                      <a:pt x="43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69" y="9"/>
                    </a:lnTo>
                    <a:lnTo>
                      <a:pt x="71" y="12"/>
                    </a:lnTo>
                    <a:lnTo>
                      <a:pt x="74" y="19"/>
                    </a:lnTo>
                    <a:lnTo>
                      <a:pt x="75" y="28"/>
                    </a:lnTo>
                    <a:lnTo>
                      <a:pt x="74" y="38"/>
                    </a:lnTo>
                    <a:lnTo>
                      <a:pt x="72" y="45"/>
                    </a:lnTo>
                    <a:lnTo>
                      <a:pt x="69" y="48"/>
                    </a:lnTo>
                    <a:lnTo>
                      <a:pt x="67" y="50"/>
                    </a:lnTo>
                    <a:lnTo>
                      <a:pt x="64" y="53"/>
                    </a:lnTo>
                    <a:lnTo>
                      <a:pt x="61" y="53"/>
                    </a:lnTo>
                    <a:lnTo>
                      <a:pt x="53" y="56"/>
                    </a:lnTo>
                    <a:lnTo>
                      <a:pt x="43" y="57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41" y="47"/>
                    </a:lnTo>
                    <a:lnTo>
                      <a:pt x="50" y="47"/>
                    </a:lnTo>
                    <a:lnTo>
                      <a:pt x="56" y="45"/>
                    </a:lnTo>
                    <a:lnTo>
                      <a:pt x="59" y="44"/>
                    </a:lnTo>
                    <a:lnTo>
                      <a:pt x="61" y="42"/>
                    </a:lnTo>
                    <a:lnTo>
                      <a:pt x="63" y="40"/>
                    </a:lnTo>
                    <a:lnTo>
                      <a:pt x="64" y="37"/>
                    </a:lnTo>
                    <a:lnTo>
                      <a:pt x="66" y="29"/>
                    </a:lnTo>
                    <a:lnTo>
                      <a:pt x="64" y="20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1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3" name="Freeform 531"/>
              <p:cNvSpPr>
                <a:spLocks/>
              </p:cNvSpPr>
              <p:nvPr/>
            </p:nvSpPr>
            <p:spPr bwMode="auto">
              <a:xfrm>
                <a:off x="2995" y="2728"/>
                <a:ext cx="76" cy="6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8" y="3"/>
                  </a:cxn>
                  <a:cxn ang="0">
                    <a:pos x="64" y="6"/>
                  </a:cxn>
                  <a:cxn ang="0">
                    <a:pos x="70" y="11"/>
                  </a:cxn>
                  <a:cxn ang="0">
                    <a:pos x="74" y="20"/>
                  </a:cxn>
                  <a:cxn ang="0">
                    <a:pos x="76" y="31"/>
                  </a:cxn>
                  <a:cxn ang="0">
                    <a:pos x="74" y="41"/>
                  </a:cxn>
                  <a:cxn ang="0">
                    <a:pos x="70" y="49"/>
                  </a:cxn>
                  <a:cxn ang="0">
                    <a:pos x="65" y="56"/>
                  </a:cxn>
                  <a:cxn ang="0">
                    <a:pos x="57" y="59"/>
                  </a:cxn>
                  <a:cxn ang="0">
                    <a:pos x="48" y="63"/>
                  </a:cxn>
                  <a:cxn ang="0">
                    <a:pos x="37" y="64"/>
                  </a:cxn>
                  <a:cxn ang="0">
                    <a:pos x="26" y="63"/>
                  </a:cxn>
                  <a:cxn ang="0">
                    <a:pos x="17" y="59"/>
                  </a:cxn>
                  <a:cxn ang="0">
                    <a:pos x="10" y="55"/>
                  </a:cxn>
                  <a:cxn ang="0">
                    <a:pos x="4" y="48"/>
                  </a:cxn>
                  <a:cxn ang="0">
                    <a:pos x="1" y="40"/>
                  </a:cxn>
                  <a:cxn ang="0">
                    <a:pos x="0" y="31"/>
                  </a:cxn>
                  <a:cxn ang="0">
                    <a:pos x="1" y="24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6"/>
                  </a:cxn>
                  <a:cxn ang="0">
                    <a:pos x="21" y="3"/>
                  </a:cxn>
                  <a:cxn ang="0">
                    <a:pos x="23" y="12"/>
                  </a:cxn>
                  <a:cxn ang="0">
                    <a:pos x="20" y="14"/>
                  </a:cxn>
                  <a:cxn ang="0">
                    <a:pos x="17" y="15"/>
                  </a:cxn>
                  <a:cxn ang="0">
                    <a:pos x="14" y="18"/>
                  </a:cxn>
                  <a:cxn ang="0">
                    <a:pos x="11" y="20"/>
                  </a:cxn>
                  <a:cxn ang="0">
                    <a:pos x="10" y="23"/>
                  </a:cxn>
                  <a:cxn ang="0">
                    <a:pos x="8" y="27"/>
                  </a:cxn>
                  <a:cxn ang="0">
                    <a:pos x="8" y="36"/>
                  </a:cxn>
                  <a:cxn ang="0">
                    <a:pos x="10" y="41"/>
                  </a:cxn>
                  <a:cxn ang="0">
                    <a:pos x="13" y="44"/>
                  </a:cxn>
                  <a:cxn ang="0">
                    <a:pos x="14" y="47"/>
                  </a:cxn>
                  <a:cxn ang="0">
                    <a:pos x="20" y="51"/>
                  </a:cxn>
                  <a:cxn ang="0">
                    <a:pos x="23" y="52"/>
                  </a:cxn>
                  <a:cxn ang="0">
                    <a:pos x="30" y="53"/>
                  </a:cxn>
                  <a:cxn ang="0">
                    <a:pos x="37" y="54"/>
                  </a:cxn>
                  <a:cxn ang="0">
                    <a:pos x="46" y="53"/>
                  </a:cxn>
                  <a:cxn ang="0">
                    <a:pos x="54" y="52"/>
                  </a:cxn>
                  <a:cxn ang="0">
                    <a:pos x="57" y="50"/>
                  </a:cxn>
                  <a:cxn ang="0">
                    <a:pos x="61" y="47"/>
                  </a:cxn>
                  <a:cxn ang="0">
                    <a:pos x="64" y="44"/>
                  </a:cxn>
                  <a:cxn ang="0">
                    <a:pos x="67" y="37"/>
                  </a:cxn>
                  <a:cxn ang="0">
                    <a:pos x="67" y="31"/>
                  </a:cxn>
                  <a:cxn ang="0">
                    <a:pos x="67" y="23"/>
                  </a:cxn>
                  <a:cxn ang="0">
                    <a:pos x="63" y="18"/>
                  </a:cxn>
                  <a:cxn ang="0">
                    <a:pos x="57" y="13"/>
                  </a:cxn>
                  <a:cxn ang="0">
                    <a:pos x="49" y="10"/>
                  </a:cxn>
                  <a:cxn ang="0">
                    <a:pos x="51" y="0"/>
                  </a:cxn>
                </a:cxnLst>
                <a:rect l="0" t="0" r="r" b="b"/>
                <a:pathLst>
                  <a:path w="76" h="64">
                    <a:moveTo>
                      <a:pt x="51" y="0"/>
                    </a:moveTo>
                    <a:lnTo>
                      <a:pt x="58" y="3"/>
                    </a:lnTo>
                    <a:lnTo>
                      <a:pt x="64" y="6"/>
                    </a:lnTo>
                    <a:lnTo>
                      <a:pt x="70" y="11"/>
                    </a:lnTo>
                    <a:lnTo>
                      <a:pt x="74" y="20"/>
                    </a:lnTo>
                    <a:lnTo>
                      <a:pt x="76" y="31"/>
                    </a:lnTo>
                    <a:lnTo>
                      <a:pt x="74" y="41"/>
                    </a:lnTo>
                    <a:lnTo>
                      <a:pt x="70" y="49"/>
                    </a:lnTo>
                    <a:lnTo>
                      <a:pt x="65" y="56"/>
                    </a:lnTo>
                    <a:lnTo>
                      <a:pt x="57" y="59"/>
                    </a:lnTo>
                    <a:lnTo>
                      <a:pt x="48" y="63"/>
                    </a:lnTo>
                    <a:lnTo>
                      <a:pt x="37" y="64"/>
                    </a:lnTo>
                    <a:lnTo>
                      <a:pt x="26" y="63"/>
                    </a:lnTo>
                    <a:lnTo>
                      <a:pt x="17" y="59"/>
                    </a:lnTo>
                    <a:lnTo>
                      <a:pt x="10" y="55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6"/>
                    </a:lnTo>
                    <a:lnTo>
                      <a:pt x="21" y="3"/>
                    </a:lnTo>
                    <a:lnTo>
                      <a:pt x="23" y="12"/>
                    </a:lnTo>
                    <a:lnTo>
                      <a:pt x="20" y="14"/>
                    </a:lnTo>
                    <a:lnTo>
                      <a:pt x="17" y="15"/>
                    </a:lnTo>
                    <a:lnTo>
                      <a:pt x="14" y="18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8" y="36"/>
                    </a:lnTo>
                    <a:lnTo>
                      <a:pt x="10" y="41"/>
                    </a:lnTo>
                    <a:lnTo>
                      <a:pt x="13" y="44"/>
                    </a:lnTo>
                    <a:lnTo>
                      <a:pt x="14" y="47"/>
                    </a:lnTo>
                    <a:lnTo>
                      <a:pt x="20" y="51"/>
                    </a:lnTo>
                    <a:lnTo>
                      <a:pt x="23" y="52"/>
                    </a:lnTo>
                    <a:lnTo>
                      <a:pt x="30" y="53"/>
                    </a:lnTo>
                    <a:lnTo>
                      <a:pt x="37" y="54"/>
                    </a:lnTo>
                    <a:lnTo>
                      <a:pt x="46" y="53"/>
                    </a:lnTo>
                    <a:lnTo>
                      <a:pt x="54" y="52"/>
                    </a:lnTo>
                    <a:lnTo>
                      <a:pt x="57" y="50"/>
                    </a:lnTo>
                    <a:lnTo>
                      <a:pt x="61" y="47"/>
                    </a:lnTo>
                    <a:lnTo>
                      <a:pt x="64" y="44"/>
                    </a:lnTo>
                    <a:lnTo>
                      <a:pt x="67" y="37"/>
                    </a:lnTo>
                    <a:lnTo>
                      <a:pt x="67" y="31"/>
                    </a:lnTo>
                    <a:lnTo>
                      <a:pt x="67" y="23"/>
                    </a:lnTo>
                    <a:lnTo>
                      <a:pt x="63" y="18"/>
                    </a:lnTo>
                    <a:lnTo>
                      <a:pt x="57" y="13"/>
                    </a:lnTo>
                    <a:lnTo>
                      <a:pt x="49" y="1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4" name="Freeform 532"/>
              <p:cNvSpPr>
                <a:spLocks noEditPoints="1"/>
              </p:cNvSpPr>
              <p:nvPr/>
            </p:nvSpPr>
            <p:spPr bwMode="auto">
              <a:xfrm>
                <a:off x="3917" y="1836"/>
                <a:ext cx="70" cy="74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2" y="15"/>
                  </a:cxn>
                  <a:cxn ang="0">
                    <a:pos x="29" y="21"/>
                  </a:cxn>
                  <a:cxn ang="0">
                    <a:pos x="22" y="43"/>
                  </a:cxn>
                  <a:cxn ang="0">
                    <a:pos x="47" y="43"/>
                  </a:cxn>
                  <a:cxn ang="0">
                    <a:pos x="39" y="23"/>
                  </a:cxn>
                  <a:cxn ang="0">
                    <a:pos x="37" y="15"/>
                  </a:cxn>
                  <a:cxn ang="0">
                    <a:pos x="35" y="8"/>
                  </a:cxn>
                  <a:cxn ang="0">
                    <a:pos x="29" y="0"/>
                  </a:cxn>
                  <a:cxn ang="0">
                    <a:pos x="39" y="0"/>
                  </a:cxn>
                  <a:cxn ang="0">
                    <a:pos x="70" y="74"/>
                  </a:cxn>
                  <a:cxn ang="0">
                    <a:pos x="59" y="74"/>
                  </a:cxn>
                  <a:cxn ang="0">
                    <a:pos x="50" y="52"/>
                  </a:cxn>
                  <a:cxn ang="0">
                    <a:pos x="19" y="52"/>
                  </a:cxn>
                  <a:cxn ang="0">
                    <a:pos x="10" y="74"/>
                  </a:cxn>
                  <a:cxn ang="0">
                    <a:pos x="0" y="74"/>
                  </a:cxn>
                  <a:cxn ang="0">
                    <a:pos x="29" y="0"/>
                  </a:cxn>
                </a:cxnLst>
                <a:rect l="0" t="0" r="r" b="b"/>
                <a:pathLst>
                  <a:path w="70" h="74">
                    <a:moveTo>
                      <a:pt x="35" y="8"/>
                    </a:moveTo>
                    <a:lnTo>
                      <a:pt x="32" y="15"/>
                    </a:lnTo>
                    <a:lnTo>
                      <a:pt x="29" y="21"/>
                    </a:lnTo>
                    <a:lnTo>
                      <a:pt x="22" y="43"/>
                    </a:lnTo>
                    <a:lnTo>
                      <a:pt x="47" y="43"/>
                    </a:lnTo>
                    <a:lnTo>
                      <a:pt x="39" y="23"/>
                    </a:lnTo>
                    <a:lnTo>
                      <a:pt x="37" y="15"/>
                    </a:lnTo>
                    <a:lnTo>
                      <a:pt x="35" y="8"/>
                    </a:lnTo>
                    <a:close/>
                    <a:moveTo>
                      <a:pt x="29" y="0"/>
                    </a:moveTo>
                    <a:lnTo>
                      <a:pt x="39" y="0"/>
                    </a:lnTo>
                    <a:lnTo>
                      <a:pt x="70" y="74"/>
                    </a:lnTo>
                    <a:lnTo>
                      <a:pt x="59" y="74"/>
                    </a:lnTo>
                    <a:lnTo>
                      <a:pt x="50" y="52"/>
                    </a:lnTo>
                    <a:lnTo>
                      <a:pt x="19" y="52"/>
                    </a:lnTo>
                    <a:lnTo>
                      <a:pt x="10" y="74"/>
                    </a:lnTo>
                    <a:lnTo>
                      <a:pt x="0" y="7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5" name="Freeform 533"/>
              <p:cNvSpPr>
                <a:spLocks/>
              </p:cNvSpPr>
              <p:nvPr/>
            </p:nvSpPr>
            <p:spPr bwMode="auto">
              <a:xfrm>
                <a:off x="3995" y="1836"/>
                <a:ext cx="57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42"/>
                  </a:cxn>
                  <a:cxn ang="0">
                    <a:pos x="11" y="50"/>
                  </a:cxn>
                  <a:cxn ang="0">
                    <a:pos x="12" y="56"/>
                  </a:cxn>
                  <a:cxn ang="0">
                    <a:pos x="14" y="59"/>
                  </a:cxn>
                  <a:cxn ang="0">
                    <a:pos x="15" y="62"/>
                  </a:cxn>
                  <a:cxn ang="0">
                    <a:pos x="17" y="64"/>
                  </a:cxn>
                  <a:cxn ang="0">
                    <a:pos x="20" y="65"/>
                  </a:cxn>
                  <a:cxn ang="0">
                    <a:pos x="28" y="66"/>
                  </a:cxn>
                  <a:cxn ang="0">
                    <a:pos x="37" y="65"/>
                  </a:cxn>
                  <a:cxn ang="0">
                    <a:pos x="43" y="61"/>
                  </a:cxn>
                  <a:cxn ang="0">
                    <a:pos x="45" y="56"/>
                  </a:cxn>
                  <a:cxn ang="0">
                    <a:pos x="47" y="50"/>
                  </a:cxn>
                  <a:cxn ang="0">
                    <a:pos x="48" y="42"/>
                  </a:cxn>
                  <a:cxn ang="0">
                    <a:pos x="48" y="0"/>
                  </a:cxn>
                  <a:cxn ang="0">
                    <a:pos x="57" y="0"/>
                  </a:cxn>
                  <a:cxn ang="0">
                    <a:pos x="57" y="43"/>
                  </a:cxn>
                  <a:cxn ang="0">
                    <a:pos x="57" y="53"/>
                  </a:cxn>
                  <a:cxn ang="0">
                    <a:pos x="55" y="61"/>
                  </a:cxn>
                  <a:cxn ang="0">
                    <a:pos x="51" y="67"/>
                  </a:cxn>
                  <a:cxn ang="0">
                    <a:pos x="48" y="69"/>
                  </a:cxn>
                  <a:cxn ang="0">
                    <a:pos x="45" y="71"/>
                  </a:cxn>
                  <a:cxn ang="0">
                    <a:pos x="38" y="74"/>
                  </a:cxn>
                  <a:cxn ang="0">
                    <a:pos x="29" y="75"/>
                  </a:cxn>
                  <a:cxn ang="0">
                    <a:pos x="20" y="74"/>
                  </a:cxn>
                  <a:cxn ang="0">
                    <a:pos x="12" y="72"/>
                  </a:cxn>
                  <a:cxn ang="0">
                    <a:pos x="9" y="70"/>
                  </a:cxn>
                  <a:cxn ang="0">
                    <a:pos x="7" y="68"/>
                  </a:cxn>
                  <a:cxn ang="0">
                    <a:pos x="4" y="65"/>
                  </a:cxn>
                  <a:cxn ang="0">
                    <a:pos x="4" y="62"/>
                  </a:cxn>
                  <a:cxn ang="0">
                    <a:pos x="1" y="5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57" h="75">
                    <a:moveTo>
                      <a:pt x="0" y="0"/>
                    </a:moveTo>
                    <a:lnTo>
                      <a:pt x="10" y="0"/>
                    </a:lnTo>
                    <a:lnTo>
                      <a:pt x="10" y="42"/>
                    </a:lnTo>
                    <a:lnTo>
                      <a:pt x="11" y="50"/>
                    </a:lnTo>
                    <a:lnTo>
                      <a:pt x="12" y="56"/>
                    </a:lnTo>
                    <a:lnTo>
                      <a:pt x="14" y="59"/>
                    </a:lnTo>
                    <a:lnTo>
                      <a:pt x="15" y="62"/>
                    </a:lnTo>
                    <a:lnTo>
                      <a:pt x="17" y="64"/>
                    </a:lnTo>
                    <a:lnTo>
                      <a:pt x="20" y="65"/>
                    </a:lnTo>
                    <a:lnTo>
                      <a:pt x="28" y="66"/>
                    </a:lnTo>
                    <a:lnTo>
                      <a:pt x="37" y="65"/>
                    </a:lnTo>
                    <a:lnTo>
                      <a:pt x="43" y="61"/>
                    </a:lnTo>
                    <a:lnTo>
                      <a:pt x="45" y="56"/>
                    </a:lnTo>
                    <a:lnTo>
                      <a:pt x="47" y="50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43"/>
                    </a:lnTo>
                    <a:lnTo>
                      <a:pt x="57" y="53"/>
                    </a:lnTo>
                    <a:lnTo>
                      <a:pt x="55" y="61"/>
                    </a:lnTo>
                    <a:lnTo>
                      <a:pt x="51" y="67"/>
                    </a:lnTo>
                    <a:lnTo>
                      <a:pt x="48" y="69"/>
                    </a:lnTo>
                    <a:lnTo>
                      <a:pt x="45" y="71"/>
                    </a:lnTo>
                    <a:lnTo>
                      <a:pt x="38" y="74"/>
                    </a:lnTo>
                    <a:lnTo>
                      <a:pt x="29" y="75"/>
                    </a:lnTo>
                    <a:lnTo>
                      <a:pt x="20" y="74"/>
                    </a:lnTo>
                    <a:lnTo>
                      <a:pt x="12" y="72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4" y="65"/>
                    </a:lnTo>
                    <a:lnTo>
                      <a:pt x="4" y="62"/>
                    </a:lnTo>
                    <a:lnTo>
                      <a:pt x="1" y="5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6" name="Freeform 534"/>
              <p:cNvSpPr>
                <a:spLocks/>
              </p:cNvSpPr>
              <p:nvPr/>
            </p:nvSpPr>
            <p:spPr bwMode="auto">
              <a:xfrm>
                <a:off x="4066" y="1835"/>
                <a:ext cx="64" cy="7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0" y="1"/>
                  </a:cxn>
                  <a:cxn ang="0">
                    <a:pos x="46" y="3"/>
                  </a:cxn>
                  <a:cxn ang="0">
                    <a:pos x="52" y="6"/>
                  </a:cxn>
                  <a:cxn ang="0">
                    <a:pos x="58" y="13"/>
                  </a:cxn>
                  <a:cxn ang="0">
                    <a:pos x="61" y="22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7"/>
                  </a:cxn>
                  <a:cxn ang="0">
                    <a:pos x="46" y="14"/>
                  </a:cxn>
                  <a:cxn ang="0">
                    <a:pos x="44" y="12"/>
                  </a:cxn>
                  <a:cxn ang="0">
                    <a:pos x="41" y="10"/>
                  </a:cxn>
                  <a:cxn ang="0">
                    <a:pos x="37" y="9"/>
                  </a:cxn>
                  <a:cxn ang="0">
                    <a:pos x="28" y="9"/>
                  </a:cxn>
                  <a:cxn ang="0">
                    <a:pos x="24" y="10"/>
                  </a:cxn>
                  <a:cxn ang="0">
                    <a:pos x="20" y="13"/>
                  </a:cxn>
                  <a:cxn ang="0">
                    <a:pos x="18" y="15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11" y="31"/>
                  </a:cxn>
                  <a:cxn ang="0">
                    <a:pos x="10" y="38"/>
                  </a:cxn>
                  <a:cxn ang="0">
                    <a:pos x="11" y="47"/>
                  </a:cxn>
                  <a:cxn ang="0">
                    <a:pos x="12" y="54"/>
                  </a:cxn>
                  <a:cxn ang="0">
                    <a:pos x="15" y="58"/>
                  </a:cxn>
                  <a:cxn ang="0">
                    <a:pos x="18" y="62"/>
                  </a:cxn>
                  <a:cxn ang="0">
                    <a:pos x="21" y="65"/>
                  </a:cxn>
                  <a:cxn ang="0">
                    <a:pos x="27" y="67"/>
                  </a:cxn>
                  <a:cxn ang="0">
                    <a:pos x="33" y="68"/>
                  </a:cxn>
                  <a:cxn ang="0">
                    <a:pos x="41" y="67"/>
                  </a:cxn>
                  <a:cxn ang="0">
                    <a:pos x="46" y="63"/>
                  </a:cxn>
                  <a:cxn ang="0">
                    <a:pos x="51" y="57"/>
                  </a:cxn>
                  <a:cxn ang="0">
                    <a:pos x="54" y="50"/>
                  </a:cxn>
                  <a:cxn ang="0">
                    <a:pos x="64" y="52"/>
                  </a:cxn>
                  <a:cxn ang="0">
                    <a:pos x="61" y="59"/>
                  </a:cxn>
                  <a:cxn ang="0">
                    <a:pos x="58" y="65"/>
                  </a:cxn>
                  <a:cxn ang="0">
                    <a:pos x="53" y="70"/>
                  </a:cxn>
                  <a:cxn ang="0">
                    <a:pos x="44" y="75"/>
                  </a:cxn>
                  <a:cxn ang="0">
                    <a:pos x="33" y="76"/>
                  </a:cxn>
                  <a:cxn ang="0">
                    <a:pos x="23" y="75"/>
                  </a:cxn>
                  <a:cxn ang="0">
                    <a:pos x="15" y="71"/>
                  </a:cxn>
                  <a:cxn ang="0">
                    <a:pos x="8" y="66"/>
                  </a:cxn>
                  <a:cxn ang="0">
                    <a:pos x="5" y="57"/>
                  </a:cxn>
                  <a:cxn ang="0">
                    <a:pos x="1" y="48"/>
                  </a:cxn>
                  <a:cxn ang="0">
                    <a:pos x="0" y="38"/>
                  </a:cxn>
                  <a:cxn ang="0">
                    <a:pos x="1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6" y="4"/>
                  </a:cxn>
                  <a:cxn ang="0">
                    <a:pos x="24" y="1"/>
                  </a:cxn>
                  <a:cxn ang="0">
                    <a:pos x="33" y="0"/>
                  </a:cxn>
                </a:cxnLst>
                <a:rect l="0" t="0" r="r" b="b"/>
                <a:pathLst>
                  <a:path w="64" h="76">
                    <a:moveTo>
                      <a:pt x="33" y="0"/>
                    </a:moveTo>
                    <a:lnTo>
                      <a:pt x="40" y="1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58" y="13"/>
                    </a:lnTo>
                    <a:lnTo>
                      <a:pt x="61" y="22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7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7" y="9"/>
                    </a:lnTo>
                    <a:lnTo>
                      <a:pt x="28" y="9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11" y="31"/>
                    </a:lnTo>
                    <a:lnTo>
                      <a:pt x="10" y="38"/>
                    </a:lnTo>
                    <a:lnTo>
                      <a:pt x="11" y="47"/>
                    </a:lnTo>
                    <a:lnTo>
                      <a:pt x="12" y="54"/>
                    </a:lnTo>
                    <a:lnTo>
                      <a:pt x="15" y="58"/>
                    </a:lnTo>
                    <a:lnTo>
                      <a:pt x="18" y="62"/>
                    </a:lnTo>
                    <a:lnTo>
                      <a:pt x="21" y="65"/>
                    </a:lnTo>
                    <a:lnTo>
                      <a:pt x="27" y="67"/>
                    </a:lnTo>
                    <a:lnTo>
                      <a:pt x="33" y="68"/>
                    </a:lnTo>
                    <a:lnTo>
                      <a:pt x="41" y="67"/>
                    </a:lnTo>
                    <a:lnTo>
                      <a:pt x="46" y="63"/>
                    </a:lnTo>
                    <a:lnTo>
                      <a:pt x="51" y="57"/>
                    </a:lnTo>
                    <a:lnTo>
                      <a:pt x="54" y="50"/>
                    </a:lnTo>
                    <a:lnTo>
                      <a:pt x="64" y="52"/>
                    </a:lnTo>
                    <a:lnTo>
                      <a:pt x="61" y="59"/>
                    </a:lnTo>
                    <a:lnTo>
                      <a:pt x="58" y="65"/>
                    </a:lnTo>
                    <a:lnTo>
                      <a:pt x="53" y="70"/>
                    </a:lnTo>
                    <a:lnTo>
                      <a:pt x="44" y="75"/>
                    </a:lnTo>
                    <a:lnTo>
                      <a:pt x="33" y="76"/>
                    </a:lnTo>
                    <a:lnTo>
                      <a:pt x="23" y="75"/>
                    </a:lnTo>
                    <a:lnTo>
                      <a:pt x="15" y="71"/>
                    </a:lnTo>
                    <a:lnTo>
                      <a:pt x="8" y="66"/>
                    </a:lnTo>
                    <a:lnTo>
                      <a:pt x="5" y="57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6" y="4"/>
                    </a:lnTo>
                    <a:lnTo>
                      <a:pt x="24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7" name="Freeform 535"/>
              <p:cNvSpPr>
                <a:spLocks noEditPoints="1"/>
              </p:cNvSpPr>
              <p:nvPr/>
            </p:nvSpPr>
            <p:spPr bwMode="auto">
              <a:xfrm>
                <a:off x="4168" y="1856"/>
                <a:ext cx="49" cy="5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16" y="10"/>
                  </a:cxn>
                  <a:cxn ang="0">
                    <a:pos x="14" y="13"/>
                  </a:cxn>
                  <a:cxn ang="0">
                    <a:pos x="12" y="17"/>
                  </a:cxn>
                  <a:cxn ang="0">
                    <a:pos x="10" y="22"/>
                  </a:cxn>
                  <a:cxn ang="0">
                    <a:pos x="10" y="33"/>
                  </a:cxn>
                  <a:cxn ang="0">
                    <a:pos x="12" y="39"/>
                  </a:cxn>
                  <a:cxn ang="0">
                    <a:pos x="14" y="42"/>
                  </a:cxn>
                  <a:cxn ang="0">
                    <a:pos x="16" y="44"/>
                  </a:cxn>
                  <a:cxn ang="0">
                    <a:pos x="18" y="45"/>
                  </a:cxn>
                  <a:cxn ang="0">
                    <a:pos x="22" y="47"/>
                  </a:cxn>
                  <a:cxn ang="0">
                    <a:pos x="28" y="47"/>
                  </a:cxn>
                  <a:cxn ang="0">
                    <a:pos x="33" y="44"/>
                  </a:cxn>
                  <a:cxn ang="0">
                    <a:pos x="34" y="42"/>
                  </a:cxn>
                  <a:cxn ang="0">
                    <a:pos x="38" y="35"/>
                  </a:cxn>
                  <a:cxn ang="0">
                    <a:pos x="39" y="27"/>
                  </a:cxn>
                  <a:cxn ang="0">
                    <a:pos x="39" y="21"/>
                  </a:cxn>
                  <a:cxn ang="0">
                    <a:pos x="38" y="17"/>
                  </a:cxn>
                  <a:cxn ang="0">
                    <a:pos x="34" y="13"/>
                  </a:cxn>
                  <a:cxn ang="0">
                    <a:pos x="31" y="10"/>
                  </a:cxn>
                  <a:cxn ang="0">
                    <a:pos x="27" y="8"/>
                  </a:cxn>
                  <a:cxn ang="0">
                    <a:pos x="22" y="8"/>
                  </a:cxn>
                  <a:cxn ang="0">
                    <a:pos x="25" y="0"/>
                  </a:cxn>
                  <a:cxn ang="0">
                    <a:pos x="31" y="1"/>
                  </a:cxn>
                  <a:cxn ang="0">
                    <a:pos x="38" y="3"/>
                  </a:cxn>
                  <a:cxn ang="0">
                    <a:pos x="42" y="7"/>
                  </a:cxn>
                  <a:cxn ang="0">
                    <a:pos x="46" y="12"/>
                  </a:cxn>
                  <a:cxn ang="0">
                    <a:pos x="48" y="19"/>
                  </a:cxn>
                  <a:cxn ang="0">
                    <a:pos x="49" y="26"/>
                  </a:cxn>
                  <a:cxn ang="0">
                    <a:pos x="48" y="36"/>
                  </a:cxn>
                  <a:cxn ang="0">
                    <a:pos x="46" y="42"/>
                  </a:cxn>
                  <a:cxn ang="0">
                    <a:pos x="44" y="45"/>
                  </a:cxn>
                  <a:cxn ang="0">
                    <a:pos x="42" y="48"/>
                  </a:cxn>
                  <a:cxn ang="0">
                    <a:pos x="40" y="51"/>
                  </a:cxn>
                  <a:cxn ang="0">
                    <a:pos x="37" y="52"/>
                  </a:cxn>
                  <a:cxn ang="0">
                    <a:pos x="34" y="54"/>
                  </a:cxn>
                  <a:cxn ang="0">
                    <a:pos x="28" y="55"/>
                  </a:cxn>
                  <a:cxn ang="0">
                    <a:pos x="25" y="55"/>
                  </a:cxn>
                  <a:cxn ang="0">
                    <a:pos x="18" y="54"/>
                  </a:cxn>
                  <a:cxn ang="0">
                    <a:pos x="12" y="52"/>
                  </a:cxn>
                  <a:cxn ang="0">
                    <a:pos x="6" y="48"/>
                  </a:cxn>
                  <a:cxn ang="0">
                    <a:pos x="3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3" y="11"/>
                  </a:cxn>
                  <a:cxn ang="0">
                    <a:pos x="8" y="6"/>
                  </a:cxn>
                  <a:cxn ang="0">
                    <a:pos x="13" y="2"/>
                  </a:cxn>
                  <a:cxn ang="0">
                    <a:pos x="19" y="1"/>
                  </a:cxn>
                  <a:cxn ang="0">
                    <a:pos x="25" y="0"/>
                  </a:cxn>
                </a:cxnLst>
                <a:rect l="0" t="0" r="r" b="b"/>
                <a:pathLst>
                  <a:path w="49" h="55">
                    <a:moveTo>
                      <a:pt x="22" y="8"/>
                    </a:moveTo>
                    <a:lnTo>
                      <a:pt x="16" y="10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0" y="22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2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22" y="47"/>
                    </a:lnTo>
                    <a:lnTo>
                      <a:pt x="28" y="47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8" y="35"/>
                    </a:lnTo>
                    <a:lnTo>
                      <a:pt x="39" y="27"/>
                    </a:lnTo>
                    <a:lnTo>
                      <a:pt x="39" y="21"/>
                    </a:lnTo>
                    <a:lnTo>
                      <a:pt x="38" y="17"/>
                    </a:lnTo>
                    <a:lnTo>
                      <a:pt x="34" y="13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2" y="8"/>
                    </a:lnTo>
                    <a:close/>
                    <a:moveTo>
                      <a:pt x="25" y="0"/>
                    </a:moveTo>
                    <a:lnTo>
                      <a:pt x="31" y="1"/>
                    </a:lnTo>
                    <a:lnTo>
                      <a:pt x="38" y="3"/>
                    </a:lnTo>
                    <a:lnTo>
                      <a:pt x="42" y="7"/>
                    </a:lnTo>
                    <a:lnTo>
                      <a:pt x="46" y="12"/>
                    </a:lnTo>
                    <a:lnTo>
                      <a:pt x="48" y="19"/>
                    </a:lnTo>
                    <a:lnTo>
                      <a:pt x="49" y="26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4" y="45"/>
                    </a:lnTo>
                    <a:lnTo>
                      <a:pt x="42" y="48"/>
                    </a:lnTo>
                    <a:lnTo>
                      <a:pt x="40" y="51"/>
                    </a:lnTo>
                    <a:lnTo>
                      <a:pt x="37" y="52"/>
                    </a:lnTo>
                    <a:lnTo>
                      <a:pt x="34" y="54"/>
                    </a:lnTo>
                    <a:lnTo>
                      <a:pt x="28" y="55"/>
                    </a:lnTo>
                    <a:lnTo>
                      <a:pt x="25" y="55"/>
                    </a:lnTo>
                    <a:lnTo>
                      <a:pt x="18" y="54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3" y="11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8" name="Freeform 536"/>
              <p:cNvSpPr>
                <a:spLocks/>
              </p:cNvSpPr>
              <p:nvPr/>
            </p:nvSpPr>
            <p:spPr bwMode="auto">
              <a:xfrm>
                <a:off x="4229" y="1856"/>
                <a:ext cx="42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0"/>
                  </a:cxn>
                  <a:cxn ang="0">
                    <a:pos x="33" y="1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6"/>
                  </a:cxn>
                  <a:cxn ang="0">
                    <a:pos x="40" y="9"/>
                  </a:cxn>
                  <a:cxn ang="0">
                    <a:pos x="42" y="13"/>
                  </a:cxn>
                  <a:cxn ang="0">
                    <a:pos x="42" y="54"/>
                  </a:cxn>
                  <a:cxn ang="0">
                    <a:pos x="32" y="54"/>
                  </a:cxn>
                  <a:cxn ang="0">
                    <a:pos x="32" y="16"/>
                  </a:cxn>
                  <a:cxn ang="0">
                    <a:pos x="30" y="13"/>
                  </a:cxn>
                  <a:cxn ang="0">
                    <a:pos x="30" y="10"/>
                  </a:cxn>
                  <a:cxn ang="0">
                    <a:pos x="27" y="9"/>
                  </a:cxn>
                  <a:cxn ang="0">
                    <a:pos x="26" y="8"/>
                  </a:cxn>
                  <a:cxn ang="0">
                    <a:pos x="19" y="8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10" y="20"/>
                  </a:cxn>
                  <a:cxn ang="0">
                    <a:pos x="9" y="26"/>
                  </a:cxn>
                  <a:cxn ang="0">
                    <a:pos x="9" y="54"/>
                  </a:cxn>
                  <a:cxn ang="0">
                    <a:pos x="0" y="54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9" y="8"/>
                  </a:cxn>
                  <a:cxn ang="0">
                    <a:pos x="13" y="4"/>
                  </a:cxn>
                  <a:cxn ang="0">
                    <a:pos x="18" y="1"/>
                  </a:cxn>
                  <a:cxn ang="0">
                    <a:pos x="24" y="0"/>
                  </a:cxn>
                </a:cxnLst>
                <a:rect l="0" t="0" r="r" b="b"/>
                <a:pathLst>
                  <a:path w="42" h="54">
                    <a:moveTo>
                      <a:pt x="24" y="0"/>
                    </a:moveTo>
                    <a:lnTo>
                      <a:pt x="27" y="0"/>
                    </a:lnTo>
                    <a:lnTo>
                      <a:pt x="33" y="1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0" y="9"/>
                    </a:lnTo>
                    <a:lnTo>
                      <a:pt x="42" y="13"/>
                    </a:lnTo>
                    <a:lnTo>
                      <a:pt x="42" y="54"/>
                    </a:lnTo>
                    <a:lnTo>
                      <a:pt x="32" y="54"/>
                    </a:lnTo>
                    <a:lnTo>
                      <a:pt x="32" y="16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19" y="8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9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49" name="Freeform 537"/>
              <p:cNvSpPr>
                <a:spLocks/>
              </p:cNvSpPr>
              <p:nvPr/>
            </p:nvSpPr>
            <p:spPr bwMode="auto">
              <a:xfrm>
                <a:off x="4316" y="1836"/>
                <a:ext cx="57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47" y="57"/>
                  </a:cxn>
                  <a:cxn ang="0">
                    <a:pos x="47" y="0"/>
                  </a:cxn>
                  <a:cxn ang="0">
                    <a:pos x="57" y="0"/>
                  </a:cxn>
                  <a:cxn ang="0">
                    <a:pos x="57" y="74"/>
                  </a:cxn>
                  <a:cxn ang="0">
                    <a:pos x="46" y="74"/>
                  </a:cxn>
                  <a:cxn ang="0">
                    <a:pos x="9" y="18"/>
                  </a:cxn>
                  <a:cxn ang="0">
                    <a:pos x="9" y="74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57" h="74">
                    <a:moveTo>
                      <a:pt x="0" y="0"/>
                    </a:moveTo>
                    <a:lnTo>
                      <a:pt x="11" y="0"/>
                    </a:lnTo>
                    <a:lnTo>
                      <a:pt x="47" y="57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57" y="74"/>
                    </a:lnTo>
                    <a:lnTo>
                      <a:pt x="46" y="74"/>
                    </a:lnTo>
                    <a:lnTo>
                      <a:pt x="9" y="18"/>
                    </a:lnTo>
                    <a:lnTo>
                      <a:pt x="9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0" name="Freeform 538"/>
              <p:cNvSpPr>
                <a:spLocks noEditPoints="1"/>
              </p:cNvSpPr>
              <p:nvPr/>
            </p:nvSpPr>
            <p:spPr bwMode="auto">
              <a:xfrm>
                <a:off x="4384" y="1856"/>
                <a:ext cx="50" cy="5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18" y="10"/>
                  </a:cxn>
                  <a:cxn ang="0">
                    <a:pos x="15" y="11"/>
                  </a:cxn>
                  <a:cxn ang="0">
                    <a:pos x="13" y="13"/>
                  </a:cxn>
                  <a:cxn ang="0">
                    <a:pos x="12" y="15"/>
                  </a:cxn>
                  <a:cxn ang="0">
                    <a:pos x="10" y="21"/>
                  </a:cxn>
                  <a:cxn ang="0">
                    <a:pos x="40" y="21"/>
                  </a:cxn>
                  <a:cxn ang="0">
                    <a:pos x="40" y="18"/>
                  </a:cxn>
                  <a:cxn ang="0">
                    <a:pos x="40" y="16"/>
                  </a:cxn>
                  <a:cxn ang="0">
                    <a:pos x="39" y="14"/>
                  </a:cxn>
                  <a:cxn ang="0">
                    <a:pos x="35" y="10"/>
                  </a:cxn>
                  <a:cxn ang="0">
                    <a:pos x="32" y="9"/>
                  </a:cxn>
                  <a:cxn ang="0">
                    <a:pos x="29" y="8"/>
                  </a:cxn>
                  <a:cxn ang="0">
                    <a:pos x="22" y="8"/>
                  </a:cxn>
                  <a:cxn ang="0">
                    <a:pos x="25" y="0"/>
                  </a:cxn>
                  <a:cxn ang="0">
                    <a:pos x="32" y="1"/>
                  </a:cxn>
                  <a:cxn ang="0">
                    <a:pos x="38" y="3"/>
                  </a:cxn>
                  <a:cxn ang="0">
                    <a:pos x="43" y="7"/>
                  </a:cxn>
                  <a:cxn ang="0">
                    <a:pos x="47" y="12"/>
                  </a:cxn>
                  <a:cxn ang="0">
                    <a:pos x="50" y="20"/>
                  </a:cxn>
                  <a:cxn ang="0">
                    <a:pos x="50" y="27"/>
                  </a:cxn>
                  <a:cxn ang="0">
                    <a:pos x="50" y="29"/>
                  </a:cxn>
                  <a:cxn ang="0">
                    <a:pos x="10" y="29"/>
                  </a:cxn>
                  <a:cxn ang="0">
                    <a:pos x="12" y="37"/>
                  </a:cxn>
                  <a:cxn ang="0">
                    <a:pos x="15" y="42"/>
                  </a:cxn>
                  <a:cxn ang="0">
                    <a:pos x="17" y="44"/>
                  </a:cxn>
                  <a:cxn ang="0">
                    <a:pos x="19" y="45"/>
                  </a:cxn>
                  <a:cxn ang="0">
                    <a:pos x="24" y="47"/>
                  </a:cxn>
                  <a:cxn ang="0">
                    <a:pos x="30" y="47"/>
                  </a:cxn>
                  <a:cxn ang="0">
                    <a:pos x="33" y="46"/>
                  </a:cxn>
                  <a:cxn ang="0">
                    <a:pos x="37" y="43"/>
                  </a:cxn>
                  <a:cxn ang="0">
                    <a:pos x="40" y="39"/>
                  </a:cxn>
                  <a:cxn ang="0">
                    <a:pos x="50" y="39"/>
                  </a:cxn>
                  <a:cxn ang="0">
                    <a:pos x="49" y="43"/>
                  </a:cxn>
                  <a:cxn ang="0">
                    <a:pos x="47" y="46"/>
                  </a:cxn>
                  <a:cxn ang="0">
                    <a:pos x="41" y="51"/>
                  </a:cxn>
                  <a:cxn ang="0">
                    <a:pos x="35" y="54"/>
                  </a:cxn>
                  <a:cxn ang="0">
                    <a:pos x="27" y="55"/>
                  </a:cxn>
                  <a:cxn ang="0">
                    <a:pos x="19" y="54"/>
                  </a:cxn>
                  <a:cxn ang="0">
                    <a:pos x="13" y="52"/>
                  </a:cxn>
                  <a:cxn ang="0">
                    <a:pos x="7" y="48"/>
                  </a:cxn>
                  <a:cxn ang="0">
                    <a:pos x="3" y="43"/>
                  </a:cxn>
                  <a:cxn ang="0">
                    <a:pos x="1" y="36"/>
                  </a:cxn>
                  <a:cxn ang="0">
                    <a:pos x="0" y="27"/>
                  </a:cxn>
                  <a:cxn ang="0">
                    <a:pos x="3" y="16"/>
                  </a:cxn>
                  <a:cxn ang="0">
                    <a:pos x="7" y="7"/>
                  </a:cxn>
                  <a:cxn ang="0">
                    <a:pos x="12" y="3"/>
                  </a:cxn>
                  <a:cxn ang="0">
                    <a:pos x="18" y="1"/>
                  </a:cxn>
                  <a:cxn ang="0">
                    <a:pos x="25" y="0"/>
                  </a:cxn>
                </a:cxnLst>
                <a:rect l="0" t="0" r="r" b="b"/>
                <a:pathLst>
                  <a:path w="50" h="55">
                    <a:moveTo>
                      <a:pt x="22" y="8"/>
                    </a:move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21"/>
                    </a:lnTo>
                    <a:lnTo>
                      <a:pt x="40" y="21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2" y="8"/>
                    </a:lnTo>
                    <a:close/>
                    <a:moveTo>
                      <a:pt x="25" y="0"/>
                    </a:moveTo>
                    <a:lnTo>
                      <a:pt x="32" y="1"/>
                    </a:lnTo>
                    <a:lnTo>
                      <a:pt x="38" y="3"/>
                    </a:lnTo>
                    <a:lnTo>
                      <a:pt x="43" y="7"/>
                    </a:lnTo>
                    <a:lnTo>
                      <a:pt x="47" y="12"/>
                    </a:lnTo>
                    <a:lnTo>
                      <a:pt x="50" y="20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10" y="29"/>
                    </a:lnTo>
                    <a:lnTo>
                      <a:pt x="12" y="37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4" y="47"/>
                    </a:lnTo>
                    <a:lnTo>
                      <a:pt x="30" y="47"/>
                    </a:lnTo>
                    <a:lnTo>
                      <a:pt x="33" y="46"/>
                    </a:lnTo>
                    <a:lnTo>
                      <a:pt x="37" y="43"/>
                    </a:lnTo>
                    <a:lnTo>
                      <a:pt x="40" y="39"/>
                    </a:lnTo>
                    <a:lnTo>
                      <a:pt x="50" y="39"/>
                    </a:lnTo>
                    <a:lnTo>
                      <a:pt x="49" y="43"/>
                    </a:lnTo>
                    <a:lnTo>
                      <a:pt x="47" y="46"/>
                    </a:lnTo>
                    <a:lnTo>
                      <a:pt x="41" y="51"/>
                    </a:lnTo>
                    <a:lnTo>
                      <a:pt x="35" y="54"/>
                    </a:lnTo>
                    <a:lnTo>
                      <a:pt x="27" y="55"/>
                    </a:lnTo>
                    <a:lnTo>
                      <a:pt x="19" y="54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3" y="43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1" name="Freeform 539"/>
              <p:cNvSpPr>
                <a:spLocks/>
              </p:cNvSpPr>
              <p:nvPr/>
            </p:nvSpPr>
            <p:spPr bwMode="auto">
              <a:xfrm>
                <a:off x="4440" y="1838"/>
                <a:ext cx="26" cy="7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9"/>
                  </a:cxn>
                  <a:cxn ang="0">
                    <a:pos x="25" y="19"/>
                  </a:cxn>
                  <a:cxn ang="0">
                    <a:pos x="25" y="27"/>
                  </a:cxn>
                  <a:cxn ang="0">
                    <a:pos x="17" y="27"/>
                  </a:cxn>
                  <a:cxn ang="0">
                    <a:pos x="17" y="63"/>
                  </a:cxn>
                  <a:cxn ang="0">
                    <a:pos x="18" y="63"/>
                  </a:cxn>
                  <a:cxn ang="0">
                    <a:pos x="18" y="64"/>
                  </a:cxn>
                  <a:cxn ang="0">
                    <a:pos x="19" y="64"/>
                  </a:cxn>
                  <a:cxn ang="0">
                    <a:pos x="19" y="65"/>
                  </a:cxn>
                  <a:cxn ang="0">
                    <a:pos x="25" y="65"/>
                  </a:cxn>
                  <a:cxn ang="0">
                    <a:pos x="26" y="73"/>
                  </a:cxn>
                  <a:cxn ang="0">
                    <a:pos x="14" y="73"/>
                  </a:cxn>
                  <a:cxn ang="0">
                    <a:pos x="12" y="72"/>
                  </a:cxn>
                  <a:cxn ang="0">
                    <a:pos x="8" y="68"/>
                  </a:cxn>
                  <a:cxn ang="0">
                    <a:pos x="7" y="66"/>
                  </a:cxn>
                  <a:cxn ang="0">
                    <a:pos x="7" y="27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6"/>
                  </a:cxn>
                  <a:cxn ang="0">
                    <a:pos x="17" y="0"/>
                  </a:cxn>
                </a:cxnLst>
                <a:rect l="0" t="0" r="r" b="b"/>
                <a:pathLst>
                  <a:path w="26" h="73">
                    <a:moveTo>
                      <a:pt x="17" y="0"/>
                    </a:moveTo>
                    <a:lnTo>
                      <a:pt x="17" y="19"/>
                    </a:lnTo>
                    <a:lnTo>
                      <a:pt x="25" y="19"/>
                    </a:lnTo>
                    <a:lnTo>
                      <a:pt x="25" y="27"/>
                    </a:lnTo>
                    <a:lnTo>
                      <a:pt x="17" y="27"/>
                    </a:lnTo>
                    <a:lnTo>
                      <a:pt x="17" y="63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26" y="73"/>
                    </a:lnTo>
                    <a:lnTo>
                      <a:pt x="14" y="73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7" y="66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7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2" name="Freeform 540"/>
              <p:cNvSpPr>
                <a:spLocks/>
              </p:cNvSpPr>
              <p:nvPr/>
            </p:nvSpPr>
            <p:spPr bwMode="auto">
              <a:xfrm>
                <a:off x="4470" y="1835"/>
                <a:ext cx="31" cy="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29" y="9"/>
                  </a:cxn>
                  <a:cxn ang="0">
                    <a:pos x="23" y="9"/>
                  </a:cxn>
                  <a:cxn ang="0">
                    <a:pos x="20" y="10"/>
                  </a:cxn>
                  <a:cxn ang="0">
                    <a:pos x="19" y="11"/>
                  </a:cxn>
                  <a:cxn ang="0">
                    <a:pos x="18" y="13"/>
                  </a:cxn>
                  <a:cxn ang="0">
                    <a:pos x="17" y="17"/>
                  </a:cxn>
                  <a:cxn ang="0">
                    <a:pos x="17" y="22"/>
                  </a:cxn>
                  <a:cxn ang="0">
                    <a:pos x="26" y="22"/>
                  </a:cxn>
                  <a:cxn ang="0">
                    <a:pos x="26" y="30"/>
                  </a:cxn>
                  <a:cxn ang="0">
                    <a:pos x="17" y="30"/>
                  </a:cxn>
                  <a:cxn ang="0">
                    <a:pos x="17" y="75"/>
                  </a:cxn>
                  <a:cxn ang="0">
                    <a:pos x="7" y="75"/>
                  </a:cxn>
                  <a:cxn ang="0">
                    <a:pos x="7" y="30"/>
                  </a:cxn>
                  <a:cxn ang="0">
                    <a:pos x="0" y="30"/>
                  </a:cxn>
                  <a:cxn ang="0">
                    <a:pos x="0" y="22"/>
                  </a:cxn>
                  <a:cxn ang="0">
                    <a:pos x="7" y="22"/>
                  </a:cxn>
                  <a:cxn ang="0">
                    <a:pos x="7" y="9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4" y="2"/>
                  </a:cxn>
                  <a:cxn ang="0">
                    <a:pos x="16" y="1"/>
                  </a:cxn>
                  <a:cxn ang="0">
                    <a:pos x="19" y="0"/>
                  </a:cxn>
                </a:cxnLst>
                <a:rect l="0" t="0" r="r" b="b"/>
                <a:pathLst>
                  <a:path w="31" h="75">
                    <a:moveTo>
                      <a:pt x="19" y="0"/>
                    </a:moveTo>
                    <a:lnTo>
                      <a:pt x="28" y="0"/>
                    </a:lnTo>
                    <a:lnTo>
                      <a:pt x="31" y="1"/>
                    </a:lnTo>
                    <a:lnTo>
                      <a:pt x="29" y="9"/>
                    </a:lnTo>
                    <a:lnTo>
                      <a:pt x="23" y="9"/>
                    </a:lnTo>
                    <a:lnTo>
                      <a:pt x="20" y="10"/>
                    </a:lnTo>
                    <a:lnTo>
                      <a:pt x="19" y="11"/>
                    </a:lnTo>
                    <a:lnTo>
                      <a:pt x="18" y="13"/>
                    </a:lnTo>
                    <a:lnTo>
                      <a:pt x="17" y="17"/>
                    </a:lnTo>
                    <a:lnTo>
                      <a:pt x="17" y="22"/>
                    </a:lnTo>
                    <a:lnTo>
                      <a:pt x="26" y="22"/>
                    </a:lnTo>
                    <a:lnTo>
                      <a:pt x="26" y="30"/>
                    </a:lnTo>
                    <a:lnTo>
                      <a:pt x="17" y="30"/>
                    </a:lnTo>
                    <a:lnTo>
                      <a:pt x="17" y="75"/>
                    </a:lnTo>
                    <a:lnTo>
                      <a:pt x="7" y="75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3" name="Rectangle 541"/>
              <p:cNvSpPr>
                <a:spLocks noChangeArrowheads="1"/>
              </p:cNvSpPr>
              <p:nvPr/>
            </p:nvSpPr>
            <p:spPr bwMode="auto">
              <a:xfrm>
                <a:off x="4506" y="1836"/>
                <a:ext cx="9" cy="7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4" name="Freeform 542"/>
              <p:cNvSpPr>
                <a:spLocks noEditPoints="1"/>
              </p:cNvSpPr>
              <p:nvPr/>
            </p:nvSpPr>
            <p:spPr bwMode="auto">
              <a:xfrm>
                <a:off x="4528" y="1836"/>
                <a:ext cx="9" cy="74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" y="21"/>
                  </a:cxn>
                  <a:cxn ang="0">
                    <a:pos x="9" y="74"/>
                  </a:cxn>
                  <a:cxn ang="0">
                    <a:pos x="0" y="74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9" h="74">
                    <a:moveTo>
                      <a:pt x="0" y="21"/>
                    </a:moveTo>
                    <a:lnTo>
                      <a:pt x="9" y="21"/>
                    </a:lnTo>
                    <a:lnTo>
                      <a:pt x="9" y="74"/>
                    </a:lnTo>
                    <a:lnTo>
                      <a:pt x="0" y="74"/>
                    </a:lnTo>
                    <a:lnTo>
                      <a:pt x="0" y="21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5" name="Freeform 543"/>
              <p:cNvSpPr>
                <a:spLocks/>
              </p:cNvSpPr>
              <p:nvPr/>
            </p:nvSpPr>
            <p:spPr bwMode="auto">
              <a:xfrm>
                <a:off x="4544" y="1857"/>
                <a:ext cx="49" cy="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3" y="0"/>
                  </a:cxn>
                  <a:cxn ang="0">
                    <a:pos x="21" y="12"/>
                  </a:cxn>
                  <a:cxn ang="0">
                    <a:pos x="23" y="15"/>
                  </a:cxn>
                  <a:cxn ang="0">
                    <a:pos x="24" y="18"/>
                  </a:cxn>
                  <a:cxn ang="0">
                    <a:pos x="26" y="16"/>
                  </a:cxn>
                  <a:cxn ang="0">
                    <a:pos x="27" y="14"/>
                  </a:cxn>
                  <a:cxn ang="0">
                    <a:pos x="29" y="12"/>
                  </a:cxn>
                  <a:cxn ang="0">
                    <a:pos x="37" y="0"/>
                  </a:cxn>
                  <a:cxn ang="0">
                    <a:pos x="49" y="0"/>
                  </a:cxn>
                  <a:cxn ang="0">
                    <a:pos x="30" y="26"/>
                  </a:cxn>
                  <a:cxn ang="0">
                    <a:pos x="49" y="53"/>
                  </a:cxn>
                  <a:cxn ang="0">
                    <a:pos x="37" y="53"/>
                  </a:cxn>
                  <a:cxn ang="0">
                    <a:pos x="27" y="38"/>
                  </a:cxn>
                  <a:cxn ang="0">
                    <a:pos x="24" y="35"/>
                  </a:cxn>
                  <a:cxn ang="0">
                    <a:pos x="12" y="53"/>
                  </a:cxn>
                  <a:cxn ang="0">
                    <a:pos x="0" y="53"/>
                  </a:cxn>
                  <a:cxn ang="0">
                    <a:pos x="19" y="26"/>
                  </a:cxn>
                  <a:cxn ang="0">
                    <a:pos x="1" y="0"/>
                  </a:cxn>
                </a:cxnLst>
                <a:rect l="0" t="0" r="r" b="b"/>
                <a:pathLst>
                  <a:path w="49" h="53">
                    <a:moveTo>
                      <a:pt x="1" y="0"/>
                    </a:moveTo>
                    <a:lnTo>
                      <a:pt x="13" y="0"/>
                    </a:lnTo>
                    <a:lnTo>
                      <a:pt x="21" y="12"/>
                    </a:lnTo>
                    <a:lnTo>
                      <a:pt x="23" y="15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30" y="26"/>
                    </a:lnTo>
                    <a:lnTo>
                      <a:pt x="49" y="53"/>
                    </a:lnTo>
                    <a:lnTo>
                      <a:pt x="37" y="53"/>
                    </a:lnTo>
                    <a:lnTo>
                      <a:pt x="27" y="38"/>
                    </a:lnTo>
                    <a:lnTo>
                      <a:pt x="24" y="35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1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6" name="Freeform 544"/>
              <p:cNvSpPr>
                <a:spLocks/>
              </p:cNvSpPr>
              <p:nvPr/>
            </p:nvSpPr>
            <p:spPr bwMode="auto">
              <a:xfrm>
                <a:off x="3458" y="2495"/>
                <a:ext cx="1584" cy="477"/>
              </a:xfrm>
              <a:custGeom>
                <a:avLst/>
                <a:gdLst/>
                <a:ahLst/>
                <a:cxnLst>
                  <a:cxn ang="0">
                    <a:pos x="358" y="0"/>
                  </a:cxn>
                  <a:cxn ang="0">
                    <a:pos x="360" y="0"/>
                  </a:cxn>
                  <a:cxn ang="0">
                    <a:pos x="535" y="11"/>
                  </a:cxn>
                  <a:cxn ang="0">
                    <a:pos x="710" y="19"/>
                  </a:cxn>
                  <a:cxn ang="0">
                    <a:pos x="884" y="20"/>
                  </a:cxn>
                  <a:cxn ang="0">
                    <a:pos x="885" y="20"/>
                  </a:cxn>
                  <a:cxn ang="0">
                    <a:pos x="1060" y="32"/>
                  </a:cxn>
                  <a:cxn ang="0">
                    <a:pos x="1234" y="39"/>
                  </a:cxn>
                  <a:cxn ang="0">
                    <a:pos x="1409" y="28"/>
                  </a:cxn>
                  <a:cxn ang="0">
                    <a:pos x="1584" y="26"/>
                  </a:cxn>
                  <a:cxn ang="0">
                    <a:pos x="1584" y="46"/>
                  </a:cxn>
                  <a:cxn ang="0">
                    <a:pos x="1410" y="48"/>
                  </a:cxn>
                  <a:cxn ang="0">
                    <a:pos x="1235" y="59"/>
                  </a:cxn>
                  <a:cxn ang="0">
                    <a:pos x="1234" y="59"/>
                  </a:cxn>
                  <a:cxn ang="0">
                    <a:pos x="1059" y="52"/>
                  </a:cxn>
                  <a:cxn ang="0">
                    <a:pos x="1058" y="52"/>
                  </a:cxn>
                  <a:cxn ang="0">
                    <a:pos x="883" y="40"/>
                  </a:cxn>
                  <a:cxn ang="0">
                    <a:pos x="709" y="39"/>
                  </a:cxn>
                  <a:cxn ang="0">
                    <a:pos x="534" y="32"/>
                  </a:cxn>
                  <a:cxn ang="0">
                    <a:pos x="533" y="32"/>
                  </a:cxn>
                  <a:cxn ang="0">
                    <a:pos x="359" y="20"/>
                  </a:cxn>
                  <a:cxn ang="0">
                    <a:pos x="191" y="31"/>
                  </a:cxn>
                  <a:cxn ang="0">
                    <a:pos x="19" y="477"/>
                  </a:cxn>
                  <a:cxn ang="0">
                    <a:pos x="0" y="470"/>
                  </a:cxn>
                  <a:cxn ang="0">
                    <a:pos x="175" y="17"/>
                  </a:cxn>
                  <a:cxn ang="0">
                    <a:pos x="176" y="14"/>
                  </a:cxn>
                  <a:cxn ang="0">
                    <a:pos x="180" y="12"/>
                  </a:cxn>
                  <a:cxn ang="0">
                    <a:pos x="183" y="11"/>
                  </a:cxn>
                  <a:cxn ang="0">
                    <a:pos x="358" y="0"/>
                  </a:cxn>
                </a:cxnLst>
                <a:rect l="0" t="0" r="r" b="b"/>
                <a:pathLst>
                  <a:path w="1584" h="477">
                    <a:moveTo>
                      <a:pt x="358" y="0"/>
                    </a:moveTo>
                    <a:lnTo>
                      <a:pt x="360" y="0"/>
                    </a:lnTo>
                    <a:lnTo>
                      <a:pt x="535" y="11"/>
                    </a:lnTo>
                    <a:lnTo>
                      <a:pt x="710" y="19"/>
                    </a:lnTo>
                    <a:lnTo>
                      <a:pt x="884" y="20"/>
                    </a:lnTo>
                    <a:lnTo>
                      <a:pt x="885" y="20"/>
                    </a:lnTo>
                    <a:lnTo>
                      <a:pt x="1060" y="32"/>
                    </a:lnTo>
                    <a:lnTo>
                      <a:pt x="1234" y="39"/>
                    </a:lnTo>
                    <a:lnTo>
                      <a:pt x="1409" y="28"/>
                    </a:lnTo>
                    <a:lnTo>
                      <a:pt x="1584" y="26"/>
                    </a:lnTo>
                    <a:lnTo>
                      <a:pt x="1584" y="46"/>
                    </a:lnTo>
                    <a:lnTo>
                      <a:pt x="1410" y="48"/>
                    </a:lnTo>
                    <a:lnTo>
                      <a:pt x="1235" y="59"/>
                    </a:lnTo>
                    <a:lnTo>
                      <a:pt x="1234" y="59"/>
                    </a:lnTo>
                    <a:lnTo>
                      <a:pt x="1059" y="52"/>
                    </a:lnTo>
                    <a:lnTo>
                      <a:pt x="1058" y="52"/>
                    </a:lnTo>
                    <a:lnTo>
                      <a:pt x="883" y="40"/>
                    </a:lnTo>
                    <a:lnTo>
                      <a:pt x="709" y="39"/>
                    </a:lnTo>
                    <a:lnTo>
                      <a:pt x="534" y="32"/>
                    </a:lnTo>
                    <a:lnTo>
                      <a:pt x="533" y="32"/>
                    </a:lnTo>
                    <a:lnTo>
                      <a:pt x="359" y="20"/>
                    </a:lnTo>
                    <a:lnTo>
                      <a:pt x="191" y="31"/>
                    </a:lnTo>
                    <a:lnTo>
                      <a:pt x="19" y="477"/>
                    </a:lnTo>
                    <a:lnTo>
                      <a:pt x="0" y="470"/>
                    </a:lnTo>
                    <a:lnTo>
                      <a:pt x="175" y="17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3" y="11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7" name="Freeform 545"/>
              <p:cNvSpPr>
                <a:spLocks noEditPoints="1"/>
              </p:cNvSpPr>
              <p:nvPr/>
            </p:nvSpPr>
            <p:spPr bwMode="auto">
              <a:xfrm>
                <a:off x="3431" y="2933"/>
                <a:ext cx="73" cy="72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5" y="24"/>
                  </a:cxn>
                  <a:cxn ang="0">
                    <a:pos x="21" y="30"/>
                  </a:cxn>
                  <a:cxn ang="0">
                    <a:pos x="21" y="39"/>
                  </a:cxn>
                  <a:cxn ang="0">
                    <a:pos x="24" y="45"/>
                  </a:cxn>
                  <a:cxn ang="0">
                    <a:pos x="27" y="48"/>
                  </a:cxn>
                  <a:cxn ang="0">
                    <a:pos x="34" y="52"/>
                  </a:cxn>
                  <a:cxn ang="0">
                    <a:pos x="42" y="50"/>
                  </a:cxn>
                  <a:cxn ang="0">
                    <a:pos x="47" y="47"/>
                  </a:cxn>
                  <a:cxn ang="0">
                    <a:pos x="51" y="42"/>
                  </a:cxn>
                  <a:cxn ang="0">
                    <a:pos x="53" y="34"/>
                  </a:cxn>
                  <a:cxn ang="0">
                    <a:pos x="49" y="26"/>
                  </a:cxn>
                  <a:cxn ang="0">
                    <a:pos x="46" y="23"/>
                  </a:cxn>
                  <a:cxn ang="0">
                    <a:pos x="39" y="20"/>
                  </a:cxn>
                  <a:cxn ang="0">
                    <a:pos x="31" y="0"/>
                  </a:cxn>
                  <a:cxn ang="0">
                    <a:pos x="45" y="1"/>
                  </a:cxn>
                  <a:cxn ang="0">
                    <a:pos x="55" y="5"/>
                  </a:cxn>
                  <a:cxn ang="0">
                    <a:pos x="62" y="10"/>
                  </a:cxn>
                  <a:cxn ang="0">
                    <a:pos x="67" y="17"/>
                  </a:cxn>
                  <a:cxn ang="0">
                    <a:pos x="71" y="27"/>
                  </a:cxn>
                  <a:cxn ang="0">
                    <a:pos x="73" y="36"/>
                  </a:cxn>
                  <a:cxn ang="0">
                    <a:pos x="71" y="45"/>
                  </a:cxn>
                  <a:cxn ang="0">
                    <a:pos x="67" y="55"/>
                  </a:cxn>
                  <a:cxn ang="0">
                    <a:pos x="62" y="61"/>
                  </a:cxn>
                  <a:cxn ang="0">
                    <a:pos x="55" y="67"/>
                  </a:cxn>
                  <a:cxn ang="0">
                    <a:pos x="45" y="70"/>
                  </a:cxn>
                  <a:cxn ang="0">
                    <a:pos x="36" y="72"/>
                  </a:cxn>
                  <a:cxn ang="0">
                    <a:pos x="27" y="70"/>
                  </a:cxn>
                  <a:cxn ang="0">
                    <a:pos x="18" y="67"/>
                  </a:cxn>
                  <a:cxn ang="0">
                    <a:pos x="11" y="61"/>
                  </a:cxn>
                  <a:cxn ang="0">
                    <a:pos x="6" y="55"/>
                  </a:cxn>
                  <a:cxn ang="0">
                    <a:pos x="1" y="45"/>
                  </a:cxn>
                  <a:cxn ang="0">
                    <a:pos x="0" y="30"/>
                  </a:cxn>
                  <a:cxn ang="0">
                    <a:pos x="3" y="21"/>
                  </a:cxn>
                  <a:cxn ang="0">
                    <a:pos x="8" y="14"/>
                  </a:cxn>
                  <a:cxn ang="0">
                    <a:pos x="15" y="7"/>
                  </a:cxn>
                  <a:cxn ang="0">
                    <a:pos x="22" y="2"/>
                  </a:cxn>
                  <a:cxn ang="0">
                    <a:pos x="31" y="0"/>
                  </a:cxn>
                </a:cxnLst>
                <a:rect l="0" t="0" r="r" b="b"/>
                <a:pathLst>
                  <a:path w="73" h="72">
                    <a:moveTo>
                      <a:pt x="33" y="20"/>
                    </a:moveTo>
                    <a:lnTo>
                      <a:pt x="31" y="21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1" y="39"/>
                    </a:lnTo>
                    <a:lnTo>
                      <a:pt x="21" y="42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31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9" y="45"/>
                    </a:lnTo>
                    <a:lnTo>
                      <a:pt x="51" y="42"/>
                    </a:lnTo>
                    <a:lnTo>
                      <a:pt x="53" y="37"/>
                    </a:lnTo>
                    <a:lnTo>
                      <a:pt x="53" y="34"/>
                    </a:lnTo>
                    <a:lnTo>
                      <a:pt x="51" y="30"/>
                    </a:lnTo>
                    <a:lnTo>
                      <a:pt x="49" y="26"/>
                    </a:lnTo>
                    <a:lnTo>
                      <a:pt x="47" y="24"/>
                    </a:lnTo>
                    <a:lnTo>
                      <a:pt x="46" y="23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3" y="20"/>
                    </a:lnTo>
                    <a:close/>
                    <a:moveTo>
                      <a:pt x="31" y="0"/>
                    </a:moveTo>
                    <a:lnTo>
                      <a:pt x="41" y="0"/>
                    </a:lnTo>
                    <a:lnTo>
                      <a:pt x="45" y="1"/>
                    </a:lnTo>
                    <a:lnTo>
                      <a:pt x="50" y="2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10"/>
                    </a:lnTo>
                    <a:lnTo>
                      <a:pt x="65" y="14"/>
                    </a:lnTo>
                    <a:lnTo>
                      <a:pt x="67" y="17"/>
                    </a:lnTo>
                    <a:lnTo>
                      <a:pt x="70" y="21"/>
                    </a:lnTo>
                    <a:lnTo>
                      <a:pt x="71" y="27"/>
                    </a:lnTo>
                    <a:lnTo>
                      <a:pt x="72" y="30"/>
                    </a:lnTo>
                    <a:lnTo>
                      <a:pt x="73" y="36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70" y="50"/>
                    </a:lnTo>
                    <a:lnTo>
                      <a:pt x="67" y="55"/>
                    </a:lnTo>
                    <a:lnTo>
                      <a:pt x="65" y="58"/>
                    </a:lnTo>
                    <a:lnTo>
                      <a:pt x="62" y="61"/>
                    </a:lnTo>
                    <a:lnTo>
                      <a:pt x="58" y="64"/>
                    </a:lnTo>
                    <a:lnTo>
                      <a:pt x="55" y="67"/>
                    </a:lnTo>
                    <a:lnTo>
                      <a:pt x="50" y="69"/>
                    </a:lnTo>
                    <a:lnTo>
                      <a:pt x="45" y="70"/>
                    </a:lnTo>
                    <a:lnTo>
                      <a:pt x="41" y="71"/>
                    </a:lnTo>
                    <a:lnTo>
                      <a:pt x="36" y="72"/>
                    </a:lnTo>
                    <a:lnTo>
                      <a:pt x="31" y="71"/>
                    </a:lnTo>
                    <a:lnTo>
                      <a:pt x="27" y="70"/>
                    </a:lnTo>
                    <a:lnTo>
                      <a:pt x="22" y="69"/>
                    </a:lnTo>
                    <a:lnTo>
                      <a:pt x="18" y="67"/>
                    </a:lnTo>
                    <a:lnTo>
                      <a:pt x="15" y="64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7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5" y="7"/>
                    </a:lnTo>
                    <a:lnTo>
                      <a:pt x="18" y="5"/>
                    </a:lnTo>
                    <a:lnTo>
                      <a:pt x="22" y="2"/>
                    </a:lnTo>
                    <a:lnTo>
                      <a:pt x="2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8" name="Freeform 546"/>
              <p:cNvSpPr>
                <a:spLocks noEditPoints="1"/>
              </p:cNvSpPr>
              <p:nvPr/>
            </p:nvSpPr>
            <p:spPr bwMode="auto">
              <a:xfrm>
                <a:off x="3606" y="2480"/>
                <a:ext cx="72" cy="72"/>
              </a:xfrm>
              <a:custGeom>
                <a:avLst/>
                <a:gdLst/>
                <a:ahLst/>
                <a:cxnLst>
                  <a:cxn ang="0">
                    <a:pos x="30" y="22"/>
                  </a:cxn>
                  <a:cxn ang="0">
                    <a:pos x="25" y="25"/>
                  </a:cxn>
                  <a:cxn ang="0">
                    <a:pos x="21" y="30"/>
                  </a:cxn>
                  <a:cxn ang="0">
                    <a:pos x="21" y="39"/>
                  </a:cxn>
                  <a:cxn ang="0">
                    <a:pos x="24" y="45"/>
                  </a:cxn>
                  <a:cxn ang="0">
                    <a:pos x="27" y="49"/>
                  </a:cxn>
                  <a:cxn ang="0">
                    <a:pos x="34" y="52"/>
                  </a:cxn>
                  <a:cxn ang="0">
                    <a:pos x="42" y="50"/>
                  </a:cxn>
                  <a:cxn ang="0">
                    <a:pos x="47" y="47"/>
                  </a:cxn>
                  <a:cxn ang="0">
                    <a:pos x="50" y="41"/>
                  </a:cxn>
                  <a:cxn ang="0">
                    <a:pos x="52" y="35"/>
                  </a:cxn>
                  <a:cxn ang="0">
                    <a:pos x="48" y="26"/>
                  </a:cxn>
                  <a:cxn ang="0">
                    <a:pos x="46" y="24"/>
                  </a:cxn>
                  <a:cxn ang="0">
                    <a:pos x="39" y="21"/>
                  </a:cxn>
                  <a:cxn ang="0">
                    <a:pos x="31" y="0"/>
                  </a:cxn>
                  <a:cxn ang="0">
                    <a:pos x="45" y="1"/>
                  </a:cxn>
                  <a:cxn ang="0">
                    <a:pos x="55" y="5"/>
                  </a:cxn>
                  <a:cxn ang="0">
                    <a:pos x="62" y="10"/>
                  </a:cxn>
                  <a:cxn ang="0">
                    <a:pos x="67" y="17"/>
                  </a:cxn>
                  <a:cxn ang="0">
                    <a:pos x="71" y="27"/>
                  </a:cxn>
                  <a:cxn ang="0">
                    <a:pos x="72" y="36"/>
                  </a:cxn>
                  <a:cxn ang="0">
                    <a:pos x="71" y="45"/>
                  </a:cxn>
                  <a:cxn ang="0">
                    <a:pos x="67" y="54"/>
                  </a:cxn>
                  <a:cxn ang="0">
                    <a:pos x="62" y="61"/>
                  </a:cxn>
                  <a:cxn ang="0">
                    <a:pos x="55" y="67"/>
                  </a:cxn>
                  <a:cxn ang="0">
                    <a:pos x="45" y="71"/>
                  </a:cxn>
                  <a:cxn ang="0">
                    <a:pos x="36" y="72"/>
                  </a:cxn>
                  <a:cxn ang="0">
                    <a:pos x="27" y="71"/>
                  </a:cxn>
                  <a:cxn ang="0">
                    <a:pos x="17" y="67"/>
                  </a:cxn>
                  <a:cxn ang="0">
                    <a:pos x="10" y="61"/>
                  </a:cxn>
                  <a:cxn ang="0">
                    <a:pos x="5" y="54"/>
                  </a:cxn>
                  <a:cxn ang="0">
                    <a:pos x="1" y="45"/>
                  </a:cxn>
                  <a:cxn ang="0">
                    <a:pos x="0" y="31"/>
                  </a:cxn>
                  <a:cxn ang="0">
                    <a:pos x="3" y="22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21" y="3"/>
                  </a:cxn>
                  <a:cxn ang="0">
                    <a:pos x="31" y="0"/>
                  </a:cxn>
                </a:cxnLst>
                <a:rect l="0" t="0" r="r" b="b"/>
                <a:pathLst>
                  <a:path w="72" h="72">
                    <a:moveTo>
                      <a:pt x="32" y="21"/>
                    </a:moveTo>
                    <a:lnTo>
                      <a:pt x="30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4" y="26"/>
                    </a:lnTo>
                    <a:lnTo>
                      <a:pt x="21" y="30"/>
                    </a:lnTo>
                    <a:lnTo>
                      <a:pt x="21" y="32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9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2" y="50"/>
                    </a:lnTo>
                    <a:lnTo>
                      <a:pt x="45" y="49"/>
                    </a:lnTo>
                    <a:lnTo>
                      <a:pt x="47" y="47"/>
                    </a:lnTo>
                    <a:lnTo>
                      <a:pt x="48" y="45"/>
                    </a:lnTo>
                    <a:lnTo>
                      <a:pt x="50" y="41"/>
                    </a:lnTo>
                    <a:lnTo>
                      <a:pt x="52" y="38"/>
                    </a:lnTo>
                    <a:lnTo>
                      <a:pt x="52" y="35"/>
                    </a:lnTo>
                    <a:lnTo>
                      <a:pt x="50" y="30"/>
                    </a:lnTo>
                    <a:lnTo>
                      <a:pt x="48" y="26"/>
                    </a:lnTo>
                    <a:lnTo>
                      <a:pt x="47" y="25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1" y="0"/>
                    </a:moveTo>
                    <a:lnTo>
                      <a:pt x="41" y="0"/>
                    </a:lnTo>
                    <a:lnTo>
                      <a:pt x="45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10"/>
                    </a:lnTo>
                    <a:lnTo>
                      <a:pt x="65" y="14"/>
                    </a:lnTo>
                    <a:lnTo>
                      <a:pt x="67" y="17"/>
                    </a:lnTo>
                    <a:lnTo>
                      <a:pt x="69" y="22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1" y="45"/>
                    </a:lnTo>
                    <a:lnTo>
                      <a:pt x="69" y="50"/>
                    </a:lnTo>
                    <a:lnTo>
                      <a:pt x="67" y="54"/>
                    </a:lnTo>
                    <a:lnTo>
                      <a:pt x="65" y="57"/>
                    </a:lnTo>
                    <a:lnTo>
                      <a:pt x="62" y="61"/>
                    </a:lnTo>
                    <a:lnTo>
                      <a:pt x="58" y="65"/>
                    </a:lnTo>
                    <a:lnTo>
                      <a:pt x="55" y="67"/>
                    </a:lnTo>
                    <a:lnTo>
                      <a:pt x="50" y="69"/>
                    </a:lnTo>
                    <a:lnTo>
                      <a:pt x="45" y="71"/>
                    </a:lnTo>
                    <a:lnTo>
                      <a:pt x="41" y="72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7" y="67"/>
                    </a:lnTo>
                    <a:lnTo>
                      <a:pt x="14" y="65"/>
                    </a:lnTo>
                    <a:lnTo>
                      <a:pt x="10" y="61"/>
                    </a:lnTo>
                    <a:lnTo>
                      <a:pt x="7" y="57"/>
                    </a:lnTo>
                    <a:lnTo>
                      <a:pt x="5" y="54"/>
                    </a:lnTo>
                    <a:lnTo>
                      <a:pt x="3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3" y="22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59" name="Freeform 547"/>
              <p:cNvSpPr>
                <a:spLocks noEditPoints="1"/>
              </p:cNvSpPr>
              <p:nvPr/>
            </p:nvSpPr>
            <p:spPr bwMode="auto">
              <a:xfrm>
                <a:off x="3781" y="2468"/>
                <a:ext cx="72" cy="72"/>
              </a:xfrm>
              <a:custGeom>
                <a:avLst/>
                <a:gdLst/>
                <a:ahLst/>
                <a:cxnLst>
                  <a:cxn ang="0">
                    <a:pos x="30" y="22"/>
                  </a:cxn>
                  <a:cxn ang="0">
                    <a:pos x="25" y="25"/>
                  </a:cxn>
                  <a:cxn ang="0">
                    <a:pos x="21" y="30"/>
                  </a:cxn>
                  <a:cxn ang="0">
                    <a:pos x="21" y="39"/>
                  </a:cxn>
                  <a:cxn ang="0">
                    <a:pos x="24" y="46"/>
                  </a:cxn>
                  <a:cxn ang="0">
                    <a:pos x="26" y="48"/>
                  </a:cxn>
                  <a:cxn ang="0">
                    <a:pos x="34" y="52"/>
                  </a:cxn>
                  <a:cxn ang="0">
                    <a:pos x="42" y="50"/>
                  </a:cxn>
                  <a:cxn ang="0">
                    <a:pos x="47" y="47"/>
                  </a:cxn>
                  <a:cxn ang="0">
                    <a:pos x="50" y="42"/>
                  </a:cxn>
                  <a:cxn ang="0">
                    <a:pos x="52" y="34"/>
                  </a:cxn>
                  <a:cxn ang="0">
                    <a:pos x="48" y="26"/>
                  </a:cxn>
                  <a:cxn ang="0">
                    <a:pos x="46" y="24"/>
                  </a:cxn>
                  <a:cxn ang="0">
                    <a:pos x="39" y="21"/>
                  </a:cxn>
                  <a:cxn ang="0">
                    <a:pos x="31" y="0"/>
                  </a:cxn>
                  <a:cxn ang="0">
                    <a:pos x="45" y="1"/>
                  </a:cxn>
                  <a:cxn ang="0">
                    <a:pos x="55" y="5"/>
                  </a:cxn>
                  <a:cxn ang="0">
                    <a:pos x="62" y="10"/>
                  </a:cxn>
                  <a:cxn ang="0">
                    <a:pos x="67" y="17"/>
                  </a:cxn>
                  <a:cxn ang="0">
                    <a:pos x="71" y="27"/>
                  </a:cxn>
                  <a:cxn ang="0">
                    <a:pos x="72" y="36"/>
                  </a:cxn>
                  <a:cxn ang="0">
                    <a:pos x="71" y="45"/>
                  </a:cxn>
                  <a:cxn ang="0">
                    <a:pos x="67" y="55"/>
                  </a:cxn>
                  <a:cxn ang="0">
                    <a:pos x="62" y="62"/>
                  </a:cxn>
                  <a:cxn ang="0">
                    <a:pos x="55" y="67"/>
                  </a:cxn>
                  <a:cxn ang="0">
                    <a:pos x="45" y="71"/>
                  </a:cxn>
                  <a:cxn ang="0">
                    <a:pos x="36" y="72"/>
                  </a:cxn>
                  <a:cxn ang="0">
                    <a:pos x="27" y="71"/>
                  </a:cxn>
                  <a:cxn ang="0">
                    <a:pos x="17" y="67"/>
                  </a:cxn>
                  <a:cxn ang="0">
                    <a:pos x="10" y="62"/>
                  </a:cxn>
                  <a:cxn ang="0">
                    <a:pos x="5" y="55"/>
                  </a:cxn>
                  <a:cxn ang="0">
                    <a:pos x="1" y="45"/>
                  </a:cxn>
                  <a:cxn ang="0">
                    <a:pos x="0" y="31"/>
                  </a:cxn>
                  <a:cxn ang="0">
                    <a:pos x="3" y="22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21" y="3"/>
                  </a:cxn>
                  <a:cxn ang="0">
                    <a:pos x="31" y="0"/>
                  </a:cxn>
                </a:cxnLst>
                <a:rect l="0" t="0" r="r" b="b"/>
                <a:pathLst>
                  <a:path w="72" h="72">
                    <a:moveTo>
                      <a:pt x="32" y="21"/>
                    </a:moveTo>
                    <a:lnTo>
                      <a:pt x="30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4" y="26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1" y="39"/>
                    </a:lnTo>
                    <a:lnTo>
                      <a:pt x="21" y="42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50" y="42"/>
                    </a:lnTo>
                    <a:lnTo>
                      <a:pt x="52" y="37"/>
                    </a:lnTo>
                    <a:lnTo>
                      <a:pt x="52" y="34"/>
                    </a:lnTo>
                    <a:lnTo>
                      <a:pt x="50" y="30"/>
                    </a:lnTo>
                    <a:lnTo>
                      <a:pt x="48" y="26"/>
                    </a:lnTo>
                    <a:lnTo>
                      <a:pt x="47" y="25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1" y="0"/>
                    </a:moveTo>
                    <a:lnTo>
                      <a:pt x="41" y="0"/>
                    </a:lnTo>
                    <a:lnTo>
                      <a:pt x="45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10"/>
                    </a:lnTo>
                    <a:lnTo>
                      <a:pt x="65" y="14"/>
                    </a:lnTo>
                    <a:lnTo>
                      <a:pt x="67" y="17"/>
                    </a:lnTo>
                    <a:lnTo>
                      <a:pt x="69" y="22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1" y="45"/>
                    </a:lnTo>
                    <a:lnTo>
                      <a:pt x="69" y="50"/>
                    </a:lnTo>
                    <a:lnTo>
                      <a:pt x="67" y="55"/>
                    </a:lnTo>
                    <a:lnTo>
                      <a:pt x="65" y="58"/>
                    </a:lnTo>
                    <a:lnTo>
                      <a:pt x="62" y="62"/>
                    </a:lnTo>
                    <a:lnTo>
                      <a:pt x="58" y="65"/>
                    </a:lnTo>
                    <a:lnTo>
                      <a:pt x="55" y="67"/>
                    </a:lnTo>
                    <a:lnTo>
                      <a:pt x="50" y="69"/>
                    </a:lnTo>
                    <a:lnTo>
                      <a:pt x="45" y="71"/>
                    </a:lnTo>
                    <a:lnTo>
                      <a:pt x="41" y="72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7" y="67"/>
                    </a:lnTo>
                    <a:lnTo>
                      <a:pt x="14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3" y="22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0" name="Freeform 548"/>
              <p:cNvSpPr>
                <a:spLocks noEditPoints="1"/>
              </p:cNvSpPr>
              <p:nvPr/>
            </p:nvSpPr>
            <p:spPr bwMode="auto">
              <a:xfrm>
                <a:off x="3956" y="2480"/>
                <a:ext cx="72" cy="72"/>
              </a:xfrm>
              <a:custGeom>
                <a:avLst/>
                <a:gdLst/>
                <a:ahLst/>
                <a:cxnLst>
                  <a:cxn ang="0">
                    <a:pos x="30" y="22"/>
                  </a:cxn>
                  <a:cxn ang="0">
                    <a:pos x="25" y="25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4"/>
                  </a:cxn>
                  <a:cxn ang="0">
                    <a:pos x="27" y="49"/>
                  </a:cxn>
                  <a:cxn ang="0">
                    <a:pos x="34" y="52"/>
                  </a:cxn>
                  <a:cxn ang="0">
                    <a:pos x="41" y="50"/>
                  </a:cxn>
                  <a:cxn ang="0">
                    <a:pos x="46" y="47"/>
                  </a:cxn>
                  <a:cxn ang="0">
                    <a:pos x="50" y="41"/>
                  </a:cxn>
                  <a:cxn ang="0">
                    <a:pos x="52" y="35"/>
                  </a:cxn>
                  <a:cxn ang="0">
                    <a:pos x="48" y="26"/>
                  </a:cxn>
                  <a:cxn ang="0">
                    <a:pos x="45" y="24"/>
                  </a:cxn>
                  <a:cxn ang="0">
                    <a:pos x="39" y="21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5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1" y="27"/>
                  </a:cxn>
                  <a:cxn ang="0">
                    <a:pos x="72" y="36"/>
                  </a:cxn>
                  <a:cxn ang="0">
                    <a:pos x="71" y="45"/>
                  </a:cxn>
                  <a:cxn ang="0">
                    <a:pos x="66" y="54"/>
                  </a:cxn>
                  <a:cxn ang="0">
                    <a:pos x="61" y="61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2"/>
                  </a:cxn>
                  <a:cxn ang="0">
                    <a:pos x="26" y="71"/>
                  </a:cxn>
                  <a:cxn ang="0">
                    <a:pos x="17" y="67"/>
                  </a:cxn>
                  <a:cxn ang="0">
                    <a:pos x="10" y="61"/>
                  </a:cxn>
                  <a:cxn ang="0">
                    <a:pos x="5" y="54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21" y="3"/>
                  </a:cxn>
                  <a:cxn ang="0">
                    <a:pos x="30" y="0"/>
                  </a:cxn>
                </a:cxnLst>
                <a:rect l="0" t="0" r="r" b="b"/>
                <a:pathLst>
                  <a:path w="72" h="72">
                    <a:moveTo>
                      <a:pt x="32" y="21"/>
                    </a:moveTo>
                    <a:lnTo>
                      <a:pt x="30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5" y="47"/>
                    </a:lnTo>
                    <a:lnTo>
                      <a:pt x="27" y="49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0"/>
                    </a:lnTo>
                    <a:lnTo>
                      <a:pt x="44" y="49"/>
                    </a:lnTo>
                    <a:lnTo>
                      <a:pt x="46" y="47"/>
                    </a:lnTo>
                    <a:lnTo>
                      <a:pt x="48" y="44"/>
                    </a:lnTo>
                    <a:lnTo>
                      <a:pt x="50" y="41"/>
                    </a:lnTo>
                    <a:lnTo>
                      <a:pt x="52" y="38"/>
                    </a:lnTo>
                    <a:lnTo>
                      <a:pt x="52" y="35"/>
                    </a:lnTo>
                    <a:lnTo>
                      <a:pt x="50" y="30"/>
                    </a:lnTo>
                    <a:lnTo>
                      <a:pt x="48" y="26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1" y="22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0" y="0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1" y="45"/>
                    </a:lnTo>
                    <a:lnTo>
                      <a:pt x="69" y="50"/>
                    </a:lnTo>
                    <a:lnTo>
                      <a:pt x="66" y="54"/>
                    </a:lnTo>
                    <a:lnTo>
                      <a:pt x="64" y="57"/>
                    </a:lnTo>
                    <a:lnTo>
                      <a:pt x="61" y="61"/>
                    </a:lnTo>
                    <a:lnTo>
                      <a:pt x="57" y="65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1"/>
                    </a:lnTo>
                    <a:lnTo>
                      <a:pt x="40" y="72"/>
                    </a:lnTo>
                    <a:lnTo>
                      <a:pt x="35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7" y="67"/>
                    </a:lnTo>
                    <a:lnTo>
                      <a:pt x="14" y="65"/>
                    </a:lnTo>
                    <a:lnTo>
                      <a:pt x="10" y="61"/>
                    </a:lnTo>
                    <a:lnTo>
                      <a:pt x="7" y="57"/>
                    </a:lnTo>
                    <a:lnTo>
                      <a:pt x="5" y="54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1" name="Freeform 549"/>
              <p:cNvSpPr>
                <a:spLocks noEditPoints="1"/>
              </p:cNvSpPr>
              <p:nvPr/>
            </p:nvSpPr>
            <p:spPr bwMode="auto">
              <a:xfrm>
                <a:off x="4131" y="2487"/>
                <a:ext cx="71" cy="72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24" y="25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6"/>
                  </a:cxn>
                  <a:cxn ang="0">
                    <a:pos x="25" y="48"/>
                  </a:cxn>
                  <a:cxn ang="0">
                    <a:pos x="34" y="52"/>
                  </a:cxn>
                  <a:cxn ang="0">
                    <a:pos x="41" y="50"/>
                  </a:cxn>
                  <a:cxn ang="0">
                    <a:pos x="46" y="47"/>
                  </a:cxn>
                  <a:cxn ang="0">
                    <a:pos x="50" y="42"/>
                  </a:cxn>
                  <a:cxn ang="0">
                    <a:pos x="51" y="34"/>
                  </a:cxn>
                  <a:cxn ang="0">
                    <a:pos x="47" y="26"/>
                  </a:cxn>
                  <a:cxn ang="0">
                    <a:pos x="45" y="24"/>
                  </a:cxn>
                  <a:cxn ang="0">
                    <a:pos x="38" y="21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5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0" y="27"/>
                  </a:cxn>
                  <a:cxn ang="0">
                    <a:pos x="71" y="36"/>
                  </a:cxn>
                  <a:cxn ang="0">
                    <a:pos x="70" y="45"/>
                  </a:cxn>
                  <a:cxn ang="0">
                    <a:pos x="66" y="55"/>
                  </a:cxn>
                  <a:cxn ang="0">
                    <a:pos x="61" y="62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2"/>
                  </a:cxn>
                  <a:cxn ang="0">
                    <a:pos x="26" y="71"/>
                  </a:cxn>
                  <a:cxn ang="0">
                    <a:pos x="16" y="67"/>
                  </a:cxn>
                  <a:cxn ang="0">
                    <a:pos x="9" y="62"/>
                  </a:cxn>
                  <a:cxn ang="0">
                    <a:pos x="4" y="55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3" y="7"/>
                  </a:cxn>
                  <a:cxn ang="0">
                    <a:pos x="21" y="3"/>
                  </a:cxn>
                  <a:cxn ang="0">
                    <a:pos x="30" y="0"/>
                  </a:cxn>
                </a:cxnLst>
                <a:rect l="0" t="0" r="r" b="b"/>
                <a:pathLst>
                  <a:path w="71" h="72">
                    <a:moveTo>
                      <a:pt x="31" y="21"/>
                    </a:moveTo>
                    <a:lnTo>
                      <a:pt x="29" y="22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6"/>
                    </a:lnTo>
                    <a:lnTo>
                      <a:pt x="24" y="47"/>
                    </a:lnTo>
                    <a:lnTo>
                      <a:pt x="25" y="48"/>
                    </a:lnTo>
                    <a:lnTo>
                      <a:pt x="29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0"/>
                    </a:lnTo>
                    <a:lnTo>
                      <a:pt x="45" y="48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50" y="42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0" y="30"/>
                    </a:lnTo>
                    <a:lnTo>
                      <a:pt x="47" y="26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1" y="22"/>
                    </a:lnTo>
                    <a:lnTo>
                      <a:pt x="38" y="21"/>
                    </a:lnTo>
                    <a:lnTo>
                      <a:pt x="31" y="21"/>
                    </a:lnTo>
                    <a:close/>
                    <a:moveTo>
                      <a:pt x="30" y="0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8" y="22"/>
                    </a:lnTo>
                    <a:lnTo>
                      <a:pt x="70" y="27"/>
                    </a:lnTo>
                    <a:lnTo>
                      <a:pt x="71" y="31"/>
                    </a:lnTo>
                    <a:lnTo>
                      <a:pt x="71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8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2"/>
                    </a:lnTo>
                    <a:lnTo>
                      <a:pt x="57" y="65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1"/>
                    </a:lnTo>
                    <a:lnTo>
                      <a:pt x="40" y="72"/>
                    </a:lnTo>
                    <a:lnTo>
                      <a:pt x="35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6" y="67"/>
                    </a:lnTo>
                    <a:lnTo>
                      <a:pt x="13" y="65"/>
                    </a:lnTo>
                    <a:lnTo>
                      <a:pt x="9" y="62"/>
                    </a:lnTo>
                    <a:lnTo>
                      <a:pt x="6" y="58"/>
                    </a:lnTo>
                    <a:lnTo>
                      <a:pt x="4" y="55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2" name="Freeform 550"/>
              <p:cNvSpPr>
                <a:spLocks noEditPoints="1"/>
              </p:cNvSpPr>
              <p:nvPr/>
            </p:nvSpPr>
            <p:spPr bwMode="auto">
              <a:xfrm>
                <a:off x="4306" y="2488"/>
                <a:ext cx="71" cy="73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23" y="27"/>
                  </a:cxn>
                  <a:cxn ang="0">
                    <a:pos x="20" y="33"/>
                  </a:cxn>
                  <a:cxn ang="0">
                    <a:pos x="21" y="42"/>
                  </a:cxn>
                  <a:cxn ang="0">
                    <a:pos x="25" y="47"/>
                  </a:cxn>
                  <a:cxn ang="0">
                    <a:pos x="30" y="51"/>
                  </a:cxn>
                  <a:cxn ang="0">
                    <a:pos x="37" y="52"/>
                  </a:cxn>
                  <a:cxn ang="0">
                    <a:pos x="45" y="49"/>
                  </a:cxn>
                  <a:cxn ang="0">
                    <a:pos x="47" y="46"/>
                  </a:cxn>
                  <a:cxn ang="0">
                    <a:pos x="51" y="37"/>
                  </a:cxn>
                  <a:cxn ang="0">
                    <a:pos x="50" y="30"/>
                  </a:cxn>
                  <a:cxn ang="0">
                    <a:pos x="46" y="25"/>
                  </a:cxn>
                  <a:cxn ang="0">
                    <a:pos x="41" y="21"/>
                  </a:cxn>
                  <a:cxn ang="0">
                    <a:pos x="32" y="21"/>
                  </a:cxn>
                  <a:cxn ang="0">
                    <a:pos x="40" y="0"/>
                  </a:cxn>
                  <a:cxn ang="0">
                    <a:pos x="50" y="2"/>
                  </a:cxn>
                  <a:cxn ang="0">
                    <a:pos x="57" y="8"/>
                  </a:cxn>
                  <a:cxn ang="0">
                    <a:pos x="64" y="14"/>
                  </a:cxn>
                  <a:cxn ang="0">
                    <a:pos x="68" y="22"/>
                  </a:cxn>
                  <a:cxn ang="0">
                    <a:pos x="71" y="30"/>
                  </a:cxn>
                  <a:cxn ang="0">
                    <a:pos x="71" y="41"/>
                  </a:cxn>
                  <a:cxn ang="0">
                    <a:pos x="68" y="50"/>
                  </a:cxn>
                  <a:cxn ang="0">
                    <a:pos x="64" y="58"/>
                  </a:cxn>
                  <a:cxn ang="0">
                    <a:pos x="57" y="64"/>
                  </a:cxn>
                  <a:cxn ang="0">
                    <a:pos x="50" y="70"/>
                  </a:cxn>
                  <a:cxn ang="0">
                    <a:pos x="40" y="72"/>
                  </a:cxn>
                  <a:cxn ang="0">
                    <a:pos x="30" y="72"/>
                  </a:cxn>
                  <a:cxn ang="0">
                    <a:pos x="21" y="70"/>
                  </a:cxn>
                  <a:cxn ang="0">
                    <a:pos x="14" y="64"/>
                  </a:cxn>
                  <a:cxn ang="0">
                    <a:pos x="7" y="58"/>
                  </a:cxn>
                  <a:cxn ang="0">
                    <a:pos x="2" y="50"/>
                  </a:cxn>
                  <a:cxn ang="0">
                    <a:pos x="0" y="41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0" y="11"/>
                  </a:cxn>
                  <a:cxn ang="0">
                    <a:pos x="17" y="5"/>
                  </a:cxn>
                  <a:cxn ang="0">
                    <a:pos x="26" y="1"/>
                  </a:cxn>
                </a:cxnLst>
                <a:rect l="0" t="0" r="r" b="b"/>
                <a:pathLst>
                  <a:path w="71" h="73">
                    <a:moveTo>
                      <a:pt x="32" y="21"/>
                    </a:moveTo>
                    <a:lnTo>
                      <a:pt x="30" y="21"/>
                    </a:lnTo>
                    <a:lnTo>
                      <a:pt x="26" y="24"/>
                    </a:lnTo>
                    <a:lnTo>
                      <a:pt x="23" y="27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5"/>
                    </a:lnTo>
                    <a:lnTo>
                      <a:pt x="25" y="47"/>
                    </a:lnTo>
                    <a:lnTo>
                      <a:pt x="26" y="49"/>
                    </a:lnTo>
                    <a:lnTo>
                      <a:pt x="30" y="51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1"/>
                    </a:lnTo>
                    <a:lnTo>
                      <a:pt x="45" y="49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50" y="42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0" y="30"/>
                    </a:lnTo>
                    <a:lnTo>
                      <a:pt x="47" y="27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0" y="0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61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8" y="22"/>
                    </a:lnTo>
                    <a:lnTo>
                      <a:pt x="70" y="27"/>
                    </a:lnTo>
                    <a:lnTo>
                      <a:pt x="71" y="30"/>
                    </a:lnTo>
                    <a:lnTo>
                      <a:pt x="71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8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1"/>
                    </a:lnTo>
                    <a:lnTo>
                      <a:pt x="57" y="64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4" y="71"/>
                    </a:lnTo>
                    <a:lnTo>
                      <a:pt x="40" y="72"/>
                    </a:lnTo>
                    <a:lnTo>
                      <a:pt x="35" y="73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10" y="61"/>
                    </a:lnTo>
                    <a:lnTo>
                      <a:pt x="7" y="58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3" name="Freeform 551"/>
              <p:cNvSpPr>
                <a:spLocks noEditPoints="1"/>
              </p:cNvSpPr>
              <p:nvPr/>
            </p:nvSpPr>
            <p:spPr bwMode="auto">
              <a:xfrm>
                <a:off x="4481" y="2501"/>
                <a:ext cx="72" cy="72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24" y="24"/>
                  </a:cxn>
                  <a:cxn ang="0">
                    <a:pos x="21" y="29"/>
                  </a:cxn>
                  <a:cxn ang="0">
                    <a:pos x="20" y="39"/>
                  </a:cxn>
                  <a:cxn ang="0">
                    <a:pos x="23" y="45"/>
                  </a:cxn>
                  <a:cxn ang="0">
                    <a:pos x="25" y="48"/>
                  </a:cxn>
                  <a:cxn ang="0">
                    <a:pos x="34" y="51"/>
                  </a:cxn>
                  <a:cxn ang="0">
                    <a:pos x="41" y="50"/>
                  </a:cxn>
                  <a:cxn ang="0">
                    <a:pos x="47" y="47"/>
                  </a:cxn>
                  <a:cxn ang="0">
                    <a:pos x="50" y="42"/>
                  </a:cxn>
                  <a:cxn ang="0">
                    <a:pos x="51" y="34"/>
                  </a:cxn>
                  <a:cxn ang="0">
                    <a:pos x="47" y="26"/>
                  </a:cxn>
                  <a:cxn ang="0">
                    <a:pos x="45" y="23"/>
                  </a:cxn>
                  <a:cxn ang="0">
                    <a:pos x="39" y="20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4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0" y="26"/>
                  </a:cxn>
                  <a:cxn ang="0">
                    <a:pos x="72" y="36"/>
                  </a:cxn>
                  <a:cxn ang="0">
                    <a:pos x="70" y="45"/>
                  </a:cxn>
                  <a:cxn ang="0">
                    <a:pos x="66" y="55"/>
                  </a:cxn>
                  <a:cxn ang="0">
                    <a:pos x="61" y="61"/>
                  </a:cxn>
                  <a:cxn ang="0">
                    <a:pos x="54" y="67"/>
                  </a:cxn>
                  <a:cxn ang="0">
                    <a:pos x="44" y="70"/>
                  </a:cxn>
                  <a:cxn ang="0">
                    <a:pos x="35" y="72"/>
                  </a:cxn>
                  <a:cxn ang="0">
                    <a:pos x="26" y="70"/>
                  </a:cxn>
                  <a:cxn ang="0">
                    <a:pos x="16" y="67"/>
                  </a:cxn>
                  <a:cxn ang="0">
                    <a:pos x="9" y="61"/>
                  </a:cxn>
                  <a:cxn ang="0">
                    <a:pos x="4" y="55"/>
                  </a:cxn>
                  <a:cxn ang="0">
                    <a:pos x="0" y="45"/>
                  </a:cxn>
                  <a:cxn ang="0">
                    <a:pos x="0" y="30"/>
                  </a:cxn>
                  <a:cxn ang="0">
                    <a:pos x="2" y="21"/>
                  </a:cxn>
                  <a:cxn ang="0">
                    <a:pos x="6" y="14"/>
                  </a:cxn>
                  <a:cxn ang="0">
                    <a:pos x="13" y="7"/>
                  </a:cxn>
                  <a:cxn ang="0">
                    <a:pos x="21" y="2"/>
                  </a:cxn>
                  <a:cxn ang="0">
                    <a:pos x="30" y="0"/>
                  </a:cxn>
                </a:cxnLst>
                <a:rect l="0" t="0" r="r" b="b"/>
                <a:pathLst>
                  <a:path w="72" h="72">
                    <a:moveTo>
                      <a:pt x="32" y="20"/>
                    </a:moveTo>
                    <a:lnTo>
                      <a:pt x="29" y="21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1" y="29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5"/>
                    </a:lnTo>
                    <a:lnTo>
                      <a:pt x="24" y="47"/>
                    </a:lnTo>
                    <a:lnTo>
                      <a:pt x="25" y="48"/>
                    </a:lnTo>
                    <a:lnTo>
                      <a:pt x="29" y="50"/>
                    </a:lnTo>
                    <a:lnTo>
                      <a:pt x="34" y="51"/>
                    </a:lnTo>
                    <a:lnTo>
                      <a:pt x="37" y="51"/>
                    </a:lnTo>
                    <a:lnTo>
                      <a:pt x="41" y="50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50" y="42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0" y="29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5" y="23"/>
                    </a:lnTo>
                    <a:lnTo>
                      <a:pt x="41" y="21"/>
                    </a:lnTo>
                    <a:lnTo>
                      <a:pt x="39" y="20"/>
                    </a:lnTo>
                    <a:lnTo>
                      <a:pt x="32" y="20"/>
                    </a:lnTo>
                    <a:close/>
                    <a:moveTo>
                      <a:pt x="30" y="0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8" y="21"/>
                    </a:lnTo>
                    <a:lnTo>
                      <a:pt x="70" y="26"/>
                    </a:lnTo>
                    <a:lnTo>
                      <a:pt x="71" y="30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8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1"/>
                    </a:lnTo>
                    <a:lnTo>
                      <a:pt x="57" y="64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0"/>
                    </a:lnTo>
                    <a:lnTo>
                      <a:pt x="40" y="71"/>
                    </a:lnTo>
                    <a:lnTo>
                      <a:pt x="35" y="72"/>
                    </a:lnTo>
                    <a:lnTo>
                      <a:pt x="30" y="71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6" y="67"/>
                    </a:lnTo>
                    <a:lnTo>
                      <a:pt x="13" y="64"/>
                    </a:lnTo>
                    <a:lnTo>
                      <a:pt x="9" y="61"/>
                    </a:lnTo>
                    <a:lnTo>
                      <a:pt x="6" y="58"/>
                    </a:lnTo>
                    <a:lnTo>
                      <a:pt x="4" y="55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3" y="7"/>
                    </a:lnTo>
                    <a:lnTo>
                      <a:pt x="16" y="4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4" name="Freeform 552"/>
              <p:cNvSpPr>
                <a:spLocks noEditPoints="1"/>
              </p:cNvSpPr>
              <p:nvPr/>
            </p:nvSpPr>
            <p:spPr bwMode="auto">
              <a:xfrm>
                <a:off x="4656" y="2507"/>
                <a:ext cx="72" cy="73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24" y="25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5"/>
                  </a:cxn>
                  <a:cxn ang="0">
                    <a:pos x="26" y="49"/>
                  </a:cxn>
                  <a:cxn ang="0">
                    <a:pos x="34" y="52"/>
                  </a:cxn>
                  <a:cxn ang="0">
                    <a:pos x="41" y="51"/>
                  </a:cxn>
                  <a:cxn ang="0">
                    <a:pos x="47" y="47"/>
                  </a:cxn>
                  <a:cxn ang="0">
                    <a:pos x="50" y="42"/>
                  </a:cxn>
                  <a:cxn ang="0">
                    <a:pos x="51" y="34"/>
                  </a:cxn>
                  <a:cxn ang="0">
                    <a:pos x="47" y="27"/>
                  </a:cxn>
                  <a:cxn ang="0">
                    <a:pos x="45" y="23"/>
                  </a:cxn>
                  <a:cxn ang="0">
                    <a:pos x="39" y="20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5"/>
                  </a:cxn>
                  <a:cxn ang="0">
                    <a:pos x="61" y="11"/>
                  </a:cxn>
                  <a:cxn ang="0">
                    <a:pos x="66" y="17"/>
                  </a:cxn>
                  <a:cxn ang="0">
                    <a:pos x="70" y="27"/>
                  </a:cxn>
                  <a:cxn ang="0">
                    <a:pos x="72" y="36"/>
                  </a:cxn>
                  <a:cxn ang="0">
                    <a:pos x="70" y="45"/>
                  </a:cxn>
                  <a:cxn ang="0">
                    <a:pos x="66" y="55"/>
                  </a:cxn>
                  <a:cxn ang="0">
                    <a:pos x="61" y="61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3"/>
                  </a:cxn>
                  <a:cxn ang="0">
                    <a:pos x="26" y="71"/>
                  </a:cxn>
                  <a:cxn ang="0">
                    <a:pos x="16" y="67"/>
                  </a:cxn>
                  <a:cxn ang="0">
                    <a:pos x="9" y="61"/>
                  </a:cxn>
                  <a:cxn ang="0">
                    <a:pos x="4" y="55"/>
                  </a:cxn>
                  <a:cxn ang="0">
                    <a:pos x="0" y="45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3" y="8"/>
                  </a:cxn>
                  <a:cxn ang="0">
                    <a:pos x="21" y="2"/>
                  </a:cxn>
                  <a:cxn ang="0">
                    <a:pos x="30" y="0"/>
                  </a:cxn>
                </a:cxnLst>
                <a:rect l="0" t="0" r="r" b="b"/>
                <a:pathLst>
                  <a:path w="72" h="73">
                    <a:moveTo>
                      <a:pt x="32" y="20"/>
                    </a:moveTo>
                    <a:lnTo>
                      <a:pt x="29" y="21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5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9" y="51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1"/>
                    </a:lnTo>
                    <a:lnTo>
                      <a:pt x="45" y="49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50" y="42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0" y="30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1" y="21"/>
                    </a:lnTo>
                    <a:lnTo>
                      <a:pt x="39" y="20"/>
                    </a:lnTo>
                    <a:lnTo>
                      <a:pt x="32" y="20"/>
                    </a:lnTo>
                    <a:close/>
                    <a:moveTo>
                      <a:pt x="30" y="0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61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8" y="22"/>
                    </a:lnTo>
                    <a:lnTo>
                      <a:pt x="70" y="27"/>
                    </a:lnTo>
                    <a:lnTo>
                      <a:pt x="71" y="30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8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1"/>
                    </a:lnTo>
                    <a:lnTo>
                      <a:pt x="57" y="64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4" y="71"/>
                    </a:lnTo>
                    <a:lnTo>
                      <a:pt x="40" y="72"/>
                    </a:lnTo>
                    <a:lnTo>
                      <a:pt x="35" y="73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1" y="70"/>
                    </a:lnTo>
                    <a:lnTo>
                      <a:pt x="16" y="67"/>
                    </a:lnTo>
                    <a:lnTo>
                      <a:pt x="13" y="64"/>
                    </a:lnTo>
                    <a:lnTo>
                      <a:pt x="9" y="61"/>
                    </a:lnTo>
                    <a:lnTo>
                      <a:pt x="6" y="58"/>
                    </a:lnTo>
                    <a:lnTo>
                      <a:pt x="4" y="55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5" name="Freeform 553"/>
              <p:cNvSpPr>
                <a:spLocks noEditPoints="1"/>
              </p:cNvSpPr>
              <p:nvPr/>
            </p:nvSpPr>
            <p:spPr bwMode="auto">
              <a:xfrm>
                <a:off x="4830" y="2496"/>
                <a:ext cx="73" cy="72"/>
              </a:xfrm>
              <a:custGeom>
                <a:avLst/>
                <a:gdLst/>
                <a:ahLst/>
                <a:cxnLst>
                  <a:cxn ang="0">
                    <a:pos x="30" y="22"/>
                  </a:cxn>
                  <a:cxn ang="0">
                    <a:pos x="25" y="25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6"/>
                  </a:cxn>
                  <a:cxn ang="0">
                    <a:pos x="26" y="48"/>
                  </a:cxn>
                  <a:cxn ang="0">
                    <a:pos x="34" y="52"/>
                  </a:cxn>
                  <a:cxn ang="0">
                    <a:pos x="41" y="50"/>
                  </a:cxn>
                  <a:cxn ang="0">
                    <a:pos x="47" y="47"/>
                  </a:cxn>
                  <a:cxn ang="0">
                    <a:pos x="51" y="42"/>
                  </a:cxn>
                  <a:cxn ang="0">
                    <a:pos x="52" y="34"/>
                  </a:cxn>
                  <a:cxn ang="0">
                    <a:pos x="48" y="26"/>
                  </a:cxn>
                  <a:cxn ang="0">
                    <a:pos x="45" y="24"/>
                  </a:cxn>
                  <a:cxn ang="0">
                    <a:pos x="39" y="21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5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1" y="27"/>
                  </a:cxn>
                  <a:cxn ang="0">
                    <a:pos x="73" y="36"/>
                  </a:cxn>
                  <a:cxn ang="0">
                    <a:pos x="71" y="45"/>
                  </a:cxn>
                  <a:cxn ang="0">
                    <a:pos x="66" y="55"/>
                  </a:cxn>
                  <a:cxn ang="0">
                    <a:pos x="61" y="62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2"/>
                  </a:cxn>
                  <a:cxn ang="0">
                    <a:pos x="26" y="71"/>
                  </a:cxn>
                  <a:cxn ang="0">
                    <a:pos x="17" y="67"/>
                  </a:cxn>
                  <a:cxn ang="0">
                    <a:pos x="10" y="62"/>
                  </a:cxn>
                  <a:cxn ang="0">
                    <a:pos x="5" y="55"/>
                  </a:cxn>
                  <a:cxn ang="0">
                    <a:pos x="1" y="45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22" y="3"/>
                  </a:cxn>
                  <a:cxn ang="0">
                    <a:pos x="30" y="0"/>
                  </a:cxn>
                </a:cxnLst>
                <a:rect l="0" t="0" r="r" b="b"/>
                <a:pathLst>
                  <a:path w="73" h="72">
                    <a:moveTo>
                      <a:pt x="32" y="21"/>
                    </a:moveTo>
                    <a:lnTo>
                      <a:pt x="30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6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0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51" y="42"/>
                    </a:lnTo>
                    <a:lnTo>
                      <a:pt x="52" y="38"/>
                    </a:lnTo>
                    <a:lnTo>
                      <a:pt x="52" y="34"/>
                    </a:lnTo>
                    <a:lnTo>
                      <a:pt x="51" y="30"/>
                    </a:lnTo>
                    <a:lnTo>
                      <a:pt x="48" y="26"/>
                    </a:lnTo>
                    <a:lnTo>
                      <a:pt x="47" y="25"/>
                    </a:lnTo>
                    <a:lnTo>
                      <a:pt x="45" y="24"/>
                    </a:lnTo>
                    <a:lnTo>
                      <a:pt x="41" y="22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0" y="0"/>
                    </a:moveTo>
                    <a:lnTo>
                      <a:pt x="41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1" y="27"/>
                    </a:lnTo>
                    <a:lnTo>
                      <a:pt x="72" y="31"/>
                    </a:lnTo>
                    <a:lnTo>
                      <a:pt x="73" y="36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69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2"/>
                    </a:lnTo>
                    <a:lnTo>
                      <a:pt x="57" y="65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1"/>
                    </a:lnTo>
                    <a:lnTo>
                      <a:pt x="41" y="72"/>
                    </a:lnTo>
                    <a:lnTo>
                      <a:pt x="35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2" y="69"/>
                    </a:lnTo>
                    <a:lnTo>
                      <a:pt x="17" y="67"/>
                    </a:lnTo>
                    <a:lnTo>
                      <a:pt x="14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6" name="Freeform 554"/>
              <p:cNvSpPr>
                <a:spLocks noEditPoints="1"/>
              </p:cNvSpPr>
              <p:nvPr/>
            </p:nvSpPr>
            <p:spPr bwMode="auto">
              <a:xfrm>
                <a:off x="5005" y="2494"/>
                <a:ext cx="72" cy="72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24" y="24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6"/>
                  </a:cxn>
                  <a:cxn ang="0">
                    <a:pos x="26" y="48"/>
                  </a:cxn>
                  <a:cxn ang="0">
                    <a:pos x="34" y="52"/>
                  </a:cxn>
                  <a:cxn ang="0">
                    <a:pos x="41" y="50"/>
                  </a:cxn>
                  <a:cxn ang="0">
                    <a:pos x="47" y="47"/>
                  </a:cxn>
                  <a:cxn ang="0">
                    <a:pos x="50" y="42"/>
                  </a:cxn>
                  <a:cxn ang="0">
                    <a:pos x="51" y="34"/>
                  </a:cxn>
                  <a:cxn ang="0">
                    <a:pos x="48" y="26"/>
                  </a:cxn>
                  <a:cxn ang="0">
                    <a:pos x="45" y="24"/>
                  </a:cxn>
                  <a:cxn ang="0">
                    <a:pos x="39" y="21"/>
                  </a:cxn>
                  <a:cxn ang="0">
                    <a:pos x="30" y="0"/>
                  </a:cxn>
                  <a:cxn ang="0">
                    <a:pos x="44" y="1"/>
                  </a:cxn>
                  <a:cxn ang="0">
                    <a:pos x="54" y="5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0" y="27"/>
                  </a:cxn>
                  <a:cxn ang="0">
                    <a:pos x="72" y="36"/>
                  </a:cxn>
                  <a:cxn ang="0">
                    <a:pos x="70" y="45"/>
                  </a:cxn>
                  <a:cxn ang="0">
                    <a:pos x="66" y="55"/>
                  </a:cxn>
                  <a:cxn ang="0">
                    <a:pos x="61" y="62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2"/>
                  </a:cxn>
                  <a:cxn ang="0">
                    <a:pos x="26" y="71"/>
                  </a:cxn>
                  <a:cxn ang="0">
                    <a:pos x="16" y="67"/>
                  </a:cxn>
                  <a:cxn ang="0">
                    <a:pos x="10" y="62"/>
                  </a:cxn>
                  <a:cxn ang="0">
                    <a:pos x="4" y="55"/>
                  </a:cxn>
                  <a:cxn ang="0">
                    <a:pos x="1" y="45"/>
                  </a:cxn>
                  <a:cxn ang="0">
                    <a:pos x="0" y="30"/>
                  </a:cxn>
                  <a:cxn ang="0">
                    <a:pos x="2" y="21"/>
                  </a:cxn>
                  <a:cxn ang="0">
                    <a:pos x="7" y="14"/>
                  </a:cxn>
                  <a:cxn ang="0">
                    <a:pos x="13" y="7"/>
                  </a:cxn>
                  <a:cxn ang="0">
                    <a:pos x="21" y="2"/>
                  </a:cxn>
                  <a:cxn ang="0">
                    <a:pos x="30" y="0"/>
                  </a:cxn>
                </a:cxnLst>
                <a:rect l="0" t="0" r="r" b="b"/>
                <a:pathLst>
                  <a:path w="72" h="72">
                    <a:moveTo>
                      <a:pt x="32" y="21"/>
                    </a:moveTo>
                    <a:lnTo>
                      <a:pt x="29" y="21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3" y="46"/>
                    </a:lnTo>
                    <a:lnTo>
                      <a:pt x="24" y="47"/>
                    </a:lnTo>
                    <a:lnTo>
                      <a:pt x="26" y="48"/>
                    </a:lnTo>
                    <a:lnTo>
                      <a:pt x="29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0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50" y="42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0" y="30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2" y="21"/>
                    </a:lnTo>
                    <a:close/>
                    <a:moveTo>
                      <a:pt x="30" y="0"/>
                    </a:moveTo>
                    <a:lnTo>
                      <a:pt x="41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0" y="27"/>
                    </a:lnTo>
                    <a:lnTo>
                      <a:pt x="71" y="30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9" y="50"/>
                    </a:lnTo>
                    <a:lnTo>
                      <a:pt x="66" y="55"/>
                    </a:lnTo>
                    <a:lnTo>
                      <a:pt x="64" y="58"/>
                    </a:lnTo>
                    <a:lnTo>
                      <a:pt x="61" y="62"/>
                    </a:lnTo>
                    <a:lnTo>
                      <a:pt x="57" y="65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1"/>
                    </a:lnTo>
                    <a:lnTo>
                      <a:pt x="41" y="71"/>
                    </a:lnTo>
                    <a:lnTo>
                      <a:pt x="35" y="72"/>
                    </a:lnTo>
                    <a:lnTo>
                      <a:pt x="30" y="71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6" y="67"/>
                    </a:lnTo>
                    <a:lnTo>
                      <a:pt x="13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4" y="55"/>
                    </a:lnTo>
                    <a:lnTo>
                      <a:pt x="2" y="50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3" y="7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7" name="Freeform 555"/>
              <p:cNvSpPr>
                <a:spLocks/>
              </p:cNvSpPr>
              <p:nvPr/>
            </p:nvSpPr>
            <p:spPr bwMode="auto">
              <a:xfrm>
                <a:off x="3462" y="2261"/>
                <a:ext cx="1581" cy="132"/>
              </a:xfrm>
              <a:custGeom>
                <a:avLst/>
                <a:gdLst/>
                <a:ahLst/>
                <a:cxnLst>
                  <a:cxn ang="0">
                    <a:pos x="1404" y="0"/>
                  </a:cxn>
                  <a:cxn ang="0">
                    <a:pos x="1406" y="0"/>
                  </a:cxn>
                  <a:cxn ang="0">
                    <a:pos x="1581" y="6"/>
                  </a:cxn>
                  <a:cxn ang="0">
                    <a:pos x="1580" y="27"/>
                  </a:cxn>
                  <a:cxn ang="0">
                    <a:pos x="1406" y="20"/>
                  </a:cxn>
                  <a:cxn ang="0">
                    <a:pos x="1231" y="34"/>
                  </a:cxn>
                  <a:cxn ang="0">
                    <a:pos x="1230" y="34"/>
                  </a:cxn>
                  <a:cxn ang="0">
                    <a:pos x="1056" y="31"/>
                  </a:cxn>
                  <a:cxn ang="0">
                    <a:pos x="881" y="45"/>
                  </a:cxn>
                  <a:cxn ang="0">
                    <a:pos x="880" y="45"/>
                  </a:cxn>
                  <a:cxn ang="0">
                    <a:pos x="706" y="41"/>
                  </a:cxn>
                  <a:cxn ang="0">
                    <a:pos x="531" y="50"/>
                  </a:cxn>
                  <a:cxn ang="0">
                    <a:pos x="530" y="50"/>
                  </a:cxn>
                  <a:cxn ang="0">
                    <a:pos x="355" y="44"/>
                  </a:cxn>
                  <a:cxn ang="0">
                    <a:pos x="354" y="44"/>
                  </a:cxn>
                  <a:cxn ang="0">
                    <a:pos x="182" y="24"/>
                  </a:cxn>
                  <a:cxn ang="0">
                    <a:pos x="10" y="132"/>
                  </a:cxn>
                  <a:cxn ang="0">
                    <a:pos x="0" y="114"/>
                  </a:cxn>
                  <a:cxn ang="0">
                    <a:pos x="175" y="5"/>
                  </a:cxn>
                  <a:cxn ang="0">
                    <a:pos x="176" y="4"/>
                  </a:cxn>
                  <a:cxn ang="0">
                    <a:pos x="180" y="3"/>
                  </a:cxn>
                  <a:cxn ang="0">
                    <a:pos x="181" y="3"/>
                  </a:cxn>
                  <a:cxn ang="0">
                    <a:pos x="356" y="24"/>
                  </a:cxn>
                  <a:cxn ang="0">
                    <a:pos x="530" y="29"/>
                  </a:cxn>
                  <a:cxn ang="0">
                    <a:pos x="705" y="20"/>
                  </a:cxn>
                  <a:cxn ang="0">
                    <a:pos x="706" y="20"/>
                  </a:cxn>
                  <a:cxn ang="0">
                    <a:pos x="880" y="25"/>
                  </a:cxn>
                  <a:cxn ang="0">
                    <a:pos x="1054" y="11"/>
                  </a:cxn>
                  <a:cxn ang="0">
                    <a:pos x="1055" y="11"/>
                  </a:cxn>
                  <a:cxn ang="0">
                    <a:pos x="1229" y="13"/>
                  </a:cxn>
                  <a:cxn ang="0">
                    <a:pos x="1404" y="0"/>
                  </a:cxn>
                </a:cxnLst>
                <a:rect l="0" t="0" r="r" b="b"/>
                <a:pathLst>
                  <a:path w="1581" h="132">
                    <a:moveTo>
                      <a:pt x="1404" y="0"/>
                    </a:moveTo>
                    <a:lnTo>
                      <a:pt x="1406" y="0"/>
                    </a:lnTo>
                    <a:lnTo>
                      <a:pt x="1581" y="6"/>
                    </a:lnTo>
                    <a:lnTo>
                      <a:pt x="1580" y="27"/>
                    </a:lnTo>
                    <a:lnTo>
                      <a:pt x="1406" y="20"/>
                    </a:lnTo>
                    <a:lnTo>
                      <a:pt x="1231" y="34"/>
                    </a:lnTo>
                    <a:lnTo>
                      <a:pt x="1230" y="34"/>
                    </a:lnTo>
                    <a:lnTo>
                      <a:pt x="1056" y="31"/>
                    </a:lnTo>
                    <a:lnTo>
                      <a:pt x="881" y="45"/>
                    </a:lnTo>
                    <a:lnTo>
                      <a:pt x="880" y="45"/>
                    </a:lnTo>
                    <a:lnTo>
                      <a:pt x="706" y="41"/>
                    </a:lnTo>
                    <a:lnTo>
                      <a:pt x="531" y="50"/>
                    </a:lnTo>
                    <a:lnTo>
                      <a:pt x="530" y="50"/>
                    </a:lnTo>
                    <a:lnTo>
                      <a:pt x="355" y="44"/>
                    </a:lnTo>
                    <a:lnTo>
                      <a:pt x="354" y="44"/>
                    </a:lnTo>
                    <a:lnTo>
                      <a:pt x="182" y="24"/>
                    </a:lnTo>
                    <a:lnTo>
                      <a:pt x="10" y="132"/>
                    </a:lnTo>
                    <a:lnTo>
                      <a:pt x="0" y="114"/>
                    </a:lnTo>
                    <a:lnTo>
                      <a:pt x="175" y="5"/>
                    </a:lnTo>
                    <a:lnTo>
                      <a:pt x="176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356" y="24"/>
                    </a:lnTo>
                    <a:lnTo>
                      <a:pt x="530" y="29"/>
                    </a:lnTo>
                    <a:lnTo>
                      <a:pt x="705" y="20"/>
                    </a:lnTo>
                    <a:lnTo>
                      <a:pt x="706" y="20"/>
                    </a:lnTo>
                    <a:lnTo>
                      <a:pt x="880" y="25"/>
                    </a:lnTo>
                    <a:lnTo>
                      <a:pt x="1054" y="11"/>
                    </a:lnTo>
                    <a:lnTo>
                      <a:pt x="1055" y="11"/>
                    </a:lnTo>
                    <a:lnTo>
                      <a:pt x="1229" y="13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8" name="Freeform 556"/>
              <p:cNvSpPr>
                <a:spLocks noEditPoints="1"/>
              </p:cNvSpPr>
              <p:nvPr/>
            </p:nvSpPr>
            <p:spPr bwMode="auto">
              <a:xfrm>
                <a:off x="3420" y="2329"/>
                <a:ext cx="94" cy="82"/>
              </a:xfrm>
              <a:custGeom>
                <a:avLst/>
                <a:gdLst/>
                <a:ahLst/>
                <a:cxnLst>
                  <a:cxn ang="0">
                    <a:pos x="47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7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7"/>
                  </a:cxn>
                  <a:cxn ang="0">
                    <a:pos x="94" y="82"/>
                  </a:cxn>
                  <a:cxn ang="0">
                    <a:pos x="0" y="82"/>
                  </a:cxn>
                  <a:cxn ang="0">
                    <a:pos x="9" y="67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2">
                    <a:moveTo>
                      <a:pt x="47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7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7"/>
                    </a:lnTo>
                    <a:lnTo>
                      <a:pt x="94" y="82"/>
                    </a:lnTo>
                    <a:lnTo>
                      <a:pt x="0" y="82"/>
                    </a:lnTo>
                    <a:lnTo>
                      <a:pt x="9" y="67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69" name="Freeform 557"/>
              <p:cNvSpPr>
                <a:spLocks noEditPoints="1"/>
              </p:cNvSpPr>
              <p:nvPr/>
            </p:nvSpPr>
            <p:spPr bwMode="auto">
              <a:xfrm>
                <a:off x="3595" y="2220"/>
                <a:ext cx="94" cy="82"/>
              </a:xfrm>
              <a:custGeom>
                <a:avLst/>
                <a:gdLst/>
                <a:ahLst/>
                <a:cxnLst>
                  <a:cxn ang="0">
                    <a:pos x="47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7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7"/>
                  </a:cxn>
                  <a:cxn ang="0">
                    <a:pos x="94" y="82"/>
                  </a:cxn>
                  <a:cxn ang="0">
                    <a:pos x="0" y="82"/>
                  </a:cxn>
                  <a:cxn ang="0">
                    <a:pos x="9" y="67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2">
                    <a:moveTo>
                      <a:pt x="47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7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7"/>
                    </a:lnTo>
                    <a:lnTo>
                      <a:pt x="94" y="82"/>
                    </a:lnTo>
                    <a:lnTo>
                      <a:pt x="0" y="82"/>
                    </a:lnTo>
                    <a:lnTo>
                      <a:pt x="9" y="67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0" name="Freeform 558"/>
              <p:cNvSpPr>
                <a:spLocks noEditPoints="1"/>
              </p:cNvSpPr>
              <p:nvPr/>
            </p:nvSpPr>
            <p:spPr bwMode="auto">
              <a:xfrm>
                <a:off x="3770" y="2240"/>
                <a:ext cx="94" cy="83"/>
              </a:xfrm>
              <a:custGeom>
                <a:avLst/>
                <a:gdLst/>
                <a:ahLst/>
                <a:cxnLst>
                  <a:cxn ang="0">
                    <a:pos x="47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7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9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7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7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9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1" name="Freeform 559"/>
              <p:cNvSpPr>
                <a:spLocks noEditPoints="1"/>
              </p:cNvSpPr>
              <p:nvPr/>
            </p:nvSpPr>
            <p:spPr bwMode="auto">
              <a:xfrm>
                <a:off x="3944" y="2245"/>
                <a:ext cx="94" cy="83"/>
              </a:xfrm>
              <a:custGeom>
                <a:avLst/>
                <a:gdLst/>
                <a:ahLst/>
                <a:cxnLst>
                  <a:cxn ang="0">
                    <a:pos x="47" y="41"/>
                  </a:cxn>
                  <a:cxn ang="0">
                    <a:pos x="35" y="63"/>
                  </a:cxn>
                  <a:cxn ang="0">
                    <a:pos x="60" y="63"/>
                  </a:cxn>
                  <a:cxn ang="0">
                    <a:pos x="47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9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7" y="41"/>
                    </a:moveTo>
                    <a:lnTo>
                      <a:pt x="35" y="63"/>
                    </a:lnTo>
                    <a:lnTo>
                      <a:pt x="60" y="63"/>
                    </a:lnTo>
                    <a:lnTo>
                      <a:pt x="47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9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2" name="Freeform 560"/>
              <p:cNvSpPr>
                <a:spLocks noEditPoints="1"/>
              </p:cNvSpPr>
              <p:nvPr/>
            </p:nvSpPr>
            <p:spPr bwMode="auto">
              <a:xfrm>
                <a:off x="4119" y="2236"/>
                <a:ext cx="94" cy="8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3"/>
                  </a:cxn>
                  <a:cxn ang="0">
                    <a:pos x="60" y="63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9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8" y="41"/>
                    </a:moveTo>
                    <a:lnTo>
                      <a:pt x="35" y="63"/>
                    </a:lnTo>
                    <a:lnTo>
                      <a:pt x="60" y="63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9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3" name="Freeform 561"/>
              <p:cNvSpPr>
                <a:spLocks noEditPoints="1"/>
              </p:cNvSpPr>
              <p:nvPr/>
            </p:nvSpPr>
            <p:spPr bwMode="auto">
              <a:xfrm>
                <a:off x="4294" y="2242"/>
                <a:ext cx="94" cy="82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7"/>
                  </a:cxn>
                  <a:cxn ang="0">
                    <a:pos x="94" y="82"/>
                  </a:cxn>
                  <a:cxn ang="0">
                    <a:pos x="0" y="82"/>
                  </a:cxn>
                  <a:cxn ang="0">
                    <a:pos x="9" y="67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2">
                    <a:moveTo>
                      <a:pt x="48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7"/>
                    </a:lnTo>
                    <a:lnTo>
                      <a:pt x="94" y="82"/>
                    </a:lnTo>
                    <a:lnTo>
                      <a:pt x="0" y="82"/>
                    </a:lnTo>
                    <a:lnTo>
                      <a:pt x="9" y="67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4" name="Freeform 562"/>
              <p:cNvSpPr>
                <a:spLocks noEditPoints="1"/>
              </p:cNvSpPr>
              <p:nvPr/>
            </p:nvSpPr>
            <p:spPr bwMode="auto">
              <a:xfrm>
                <a:off x="4469" y="2227"/>
                <a:ext cx="94" cy="8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9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8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9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5" name="Freeform 563"/>
              <p:cNvSpPr>
                <a:spLocks noEditPoints="1"/>
              </p:cNvSpPr>
              <p:nvPr/>
            </p:nvSpPr>
            <p:spPr bwMode="auto">
              <a:xfrm>
                <a:off x="4644" y="2230"/>
                <a:ext cx="94" cy="8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9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8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9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6" name="Freeform 564"/>
              <p:cNvSpPr>
                <a:spLocks noEditPoints="1"/>
              </p:cNvSpPr>
              <p:nvPr/>
            </p:nvSpPr>
            <p:spPr bwMode="auto">
              <a:xfrm>
                <a:off x="4818" y="2217"/>
                <a:ext cx="94" cy="82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7"/>
                  </a:cxn>
                  <a:cxn ang="0">
                    <a:pos x="94" y="82"/>
                  </a:cxn>
                  <a:cxn ang="0">
                    <a:pos x="0" y="82"/>
                  </a:cxn>
                  <a:cxn ang="0">
                    <a:pos x="10" y="67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2">
                    <a:moveTo>
                      <a:pt x="48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7"/>
                    </a:lnTo>
                    <a:lnTo>
                      <a:pt x="94" y="82"/>
                    </a:lnTo>
                    <a:lnTo>
                      <a:pt x="0" y="82"/>
                    </a:lnTo>
                    <a:lnTo>
                      <a:pt x="10" y="67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7" name="Freeform 565"/>
              <p:cNvSpPr>
                <a:spLocks noEditPoints="1"/>
              </p:cNvSpPr>
              <p:nvPr/>
            </p:nvSpPr>
            <p:spPr bwMode="auto">
              <a:xfrm>
                <a:off x="4993" y="2223"/>
                <a:ext cx="94" cy="8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3"/>
                  </a:cxn>
                  <a:cxn ang="0">
                    <a:pos x="60" y="63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8"/>
                  </a:cxn>
                  <a:cxn ang="0">
                    <a:pos x="94" y="83"/>
                  </a:cxn>
                  <a:cxn ang="0">
                    <a:pos x="0" y="83"/>
                  </a:cxn>
                  <a:cxn ang="0">
                    <a:pos x="10" y="68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3">
                    <a:moveTo>
                      <a:pt x="48" y="41"/>
                    </a:moveTo>
                    <a:lnTo>
                      <a:pt x="35" y="63"/>
                    </a:lnTo>
                    <a:lnTo>
                      <a:pt x="60" y="63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8"/>
                    </a:lnTo>
                    <a:lnTo>
                      <a:pt x="94" y="83"/>
                    </a:lnTo>
                    <a:lnTo>
                      <a:pt x="0" y="83"/>
                    </a:lnTo>
                    <a:lnTo>
                      <a:pt x="10" y="68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8" name="Freeform 566"/>
              <p:cNvSpPr>
                <a:spLocks/>
              </p:cNvSpPr>
              <p:nvPr/>
            </p:nvSpPr>
            <p:spPr bwMode="auto">
              <a:xfrm>
                <a:off x="3462" y="2735"/>
                <a:ext cx="880" cy="1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82" y="106"/>
                  </a:cxn>
                  <a:cxn ang="0">
                    <a:pos x="354" y="85"/>
                  </a:cxn>
                  <a:cxn ang="0">
                    <a:pos x="529" y="68"/>
                  </a:cxn>
                  <a:cxn ang="0">
                    <a:pos x="530" y="68"/>
                  </a:cxn>
                  <a:cxn ang="0">
                    <a:pos x="531" y="68"/>
                  </a:cxn>
                  <a:cxn ang="0">
                    <a:pos x="706" y="81"/>
                  </a:cxn>
                  <a:cxn ang="0">
                    <a:pos x="880" y="82"/>
                  </a:cxn>
                  <a:cxn ang="0">
                    <a:pos x="880" y="102"/>
                  </a:cxn>
                  <a:cxn ang="0">
                    <a:pos x="705" y="101"/>
                  </a:cxn>
                  <a:cxn ang="0">
                    <a:pos x="704" y="101"/>
                  </a:cxn>
                  <a:cxn ang="0">
                    <a:pos x="530" y="89"/>
                  </a:cxn>
                  <a:cxn ang="0">
                    <a:pos x="356" y="106"/>
                  </a:cxn>
                  <a:cxn ang="0">
                    <a:pos x="181" y="126"/>
                  </a:cxn>
                  <a:cxn ang="0">
                    <a:pos x="178" y="126"/>
                  </a:cxn>
                  <a:cxn ang="0">
                    <a:pos x="175" y="124"/>
                  </a:cxn>
                  <a:cxn ang="0">
                    <a:pos x="0" y="18"/>
                  </a:cxn>
                  <a:cxn ang="0">
                    <a:pos x="10" y="0"/>
                  </a:cxn>
                </a:cxnLst>
                <a:rect l="0" t="0" r="r" b="b"/>
                <a:pathLst>
                  <a:path w="880" h="126">
                    <a:moveTo>
                      <a:pt x="10" y="0"/>
                    </a:moveTo>
                    <a:lnTo>
                      <a:pt x="182" y="106"/>
                    </a:lnTo>
                    <a:lnTo>
                      <a:pt x="354" y="85"/>
                    </a:lnTo>
                    <a:lnTo>
                      <a:pt x="529" y="68"/>
                    </a:lnTo>
                    <a:lnTo>
                      <a:pt x="530" y="68"/>
                    </a:lnTo>
                    <a:lnTo>
                      <a:pt x="531" y="68"/>
                    </a:lnTo>
                    <a:lnTo>
                      <a:pt x="706" y="81"/>
                    </a:lnTo>
                    <a:lnTo>
                      <a:pt x="880" y="82"/>
                    </a:lnTo>
                    <a:lnTo>
                      <a:pt x="880" y="102"/>
                    </a:lnTo>
                    <a:lnTo>
                      <a:pt x="705" y="101"/>
                    </a:lnTo>
                    <a:lnTo>
                      <a:pt x="704" y="101"/>
                    </a:lnTo>
                    <a:lnTo>
                      <a:pt x="530" y="89"/>
                    </a:lnTo>
                    <a:lnTo>
                      <a:pt x="356" y="106"/>
                    </a:lnTo>
                    <a:lnTo>
                      <a:pt x="181" y="126"/>
                    </a:lnTo>
                    <a:lnTo>
                      <a:pt x="178" y="126"/>
                    </a:lnTo>
                    <a:lnTo>
                      <a:pt x="175" y="124"/>
                    </a:lnTo>
                    <a:lnTo>
                      <a:pt x="0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79" name="Freeform 567"/>
              <p:cNvSpPr>
                <a:spLocks/>
              </p:cNvSpPr>
              <p:nvPr/>
            </p:nvSpPr>
            <p:spPr bwMode="auto">
              <a:xfrm>
                <a:off x="3434" y="2709"/>
                <a:ext cx="68" cy="6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8" y="54"/>
                  </a:cxn>
                  <a:cxn ang="0">
                    <a:pos x="53" y="69"/>
                  </a:cxn>
                  <a:cxn ang="0">
                    <a:pos x="0" y="15"/>
                  </a:cxn>
                  <a:cxn ang="0">
                    <a:pos x="14" y="0"/>
                  </a:cxn>
                </a:cxnLst>
                <a:rect l="0" t="0" r="r" b="b"/>
                <a:pathLst>
                  <a:path w="68" h="69">
                    <a:moveTo>
                      <a:pt x="14" y="0"/>
                    </a:moveTo>
                    <a:lnTo>
                      <a:pt x="68" y="54"/>
                    </a:lnTo>
                    <a:lnTo>
                      <a:pt x="53" y="69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0" name="Freeform 568"/>
              <p:cNvSpPr>
                <a:spLocks/>
              </p:cNvSpPr>
              <p:nvPr/>
            </p:nvSpPr>
            <p:spPr bwMode="auto">
              <a:xfrm>
                <a:off x="3434" y="2709"/>
                <a:ext cx="68" cy="6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8" y="15"/>
                  </a:cxn>
                  <a:cxn ang="0">
                    <a:pos x="14" y="69"/>
                  </a:cxn>
                  <a:cxn ang="0">
                    <a:pos x="0" y="54"/>
                  </a:cxn>
                  <a:cxn ang="0">
                    <a:pos x="53" y="0"/>
                  </a:cxn>
                </a:cxnLst>
                <a:rect l="0" t="0" r="r" b="b"/>
                <a:pathLst>
                  <a:path w="68" h="69">
                    <a:moveTo>
                      <a:pt x="53" y="0"/>
                    </a:moveTo>
                    <a:lnTo>
                      <a:pt x="68" y="15"/>
                    </a:lnTo>
                    <a:lnTo>
                      <a:pt x="14" y="69"/>
                    </a:lnTo>
                    <a:lnTo>
                      <a:pt x="0" y="5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1" name="Freeform 569"/>
              <p:cNvSpPr>
                <a:spLocks/>
              </p:cNvSpPr>
              <p:nvPr/>
            </p:nvSpPr>
            <p:spPr bwMode="auto">
              <a:xfrm>
                <a:off x="3608" y="2816"/>
                <a:ext cx="69" cy="6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9" y="54"/>
                  </a:cxn>
                  <a:cxn ang="0">
                    <a:pos x="54" y="68"/>
                  </a:cxn>
                  <a:cxn ang="0">
                    <a:pos x="0" y="15"/>
                  </a:cxn>
                  <a:cxn ang="0">
                    <a:pos x="14" y="0"/>
                  </a:cxn>
                </a:cxnLst>
                <a:rect l="0" t="0" r="r" b="b"/>
                <a:pathLst>
                  <a:path w="69" h="68">
                    <a:moveTo>
                      <a:pt x="14" y="0"/>
                    </a:moveTo>
                    <a:lnTo>
                      <a:pt x="69" y="54"/>
                    </a:lnTo>
                    <a:lnTo>
                      <a:pt x="54" y="68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2" name="Freeform 570"/>
              <p:cNvSpPr>
                <a:spLocks/>
              </p:cNvSpPr>
              <p:nvPr/>
            </p:nvSpPr>
            <p:spPr bwMode="auto">
              <a:xfrm>
                <a:off x="3608" y="2816"/>
                <a:ext cx="69" cy="6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9" y="15"/>
                  </a:cxn>
                  <a:cxn ang="0">
                    <a:pos x="14" y="68"/>
                  </a:cxn>
                  <a:cxn ang="0">
                    <a:pos x="0" y="54"/>
                  </a:cxn>
                  <a:cxn ang="0">
                    <a:pos x="54" y="0"/>
                  </a:cxn>
                </a:cxnLst>
                <a:rect l="0" t="0" r="r" b="b"/>
                <a:pathLst>
                  <a:path w="69" h="68">
                    <a:moveTo>
                      <a:pt x="54" y="0"/>
                    </a:moveTo>
                    <a:lnTo>
                      <a:pt x="69" y="15"/>
                    </a:lnTo>
                    <a:lnTo>
                      <a:pt x="14" y="68"/>
                    </a:lnTo>
                    <a:lnTo>
                      <a:pt x="0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3" name="Freeform 571"/>
              <p:cNvSpPr>
                <a:spLocks/>
              </p:cNvSpPr>
              <p:nvPr/>
            </p:nvSpPr>
            <p:spPr bwMode="auto">
              <a:xfrm>
                <a:off x="3783" y="2796"/>
                <a:ext cx="69" cy="6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9" y="54"/>
                  </a:cxn>
                  <a:cxn ang="0">
                    <a:pos x="54" y="69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69" h="69">
                    <a:moveTo>
                      <a:pt x="14" y="0"/>
                    </a:moveTo>
                    <a:lnTo>
                      <a:pt x="69" y="54"/>
                    </a:lnTo>
                    <a:lnTo>
                      <a:pt x="54" y="69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4" name="Freeform 572"/>
              <p:cNvSpPr>
                <a:spLocks/>
              </p:cNvSpPr>
              <p:nvPr/>
            </p:nvSpPr>
            <p:spPr bwMode="auto">
              <a:xfrm>
                <a:off x="3783" y="2796"/>
                <a:ext cx="69" cy="69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9" y="14"/>
                  </a:cxn>
                  <a:cxn ang="0">
                    <a:pos x="14" y="69"/>
                  </a:cxn>
                  <a:cxn ang="0">
                    <a:pos x="0" y="54"/>
                  </a:cxn>
                  <a:cxn ang="0">
                    <a:pos x="54" y="0"/>
                  </a:cxn>
                </a:cxnLst>
                <a:rect l="0" t="0" r="r" b="b"/>
                <a:pathLst>
                  <a:path w="69" h="69">
                    <a:moveTo>
                      <a:pt x="54" y="0"/>
                    </a:moveTo>
                    <a:lnTo>
                      <a:pt x="69" y="14"/>
                    </a:lnTo>
                    <a:lnTo>
                      <a:pt x="14" y="69"/>
                    </a:lnTo>
                    <a:lnTo>
                      <a:pt x="0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5" name="Freeform 573"/>
              <p:cNvSpPr>
                <a:spLocks/>
              </p:cNvSpPr>
              <p:nvPr/>
            </p:nvSpPr>
            <p:spPr bwMode="auto">
              <a:xfrm>
                <a:off x="3958" y="2779"/>
                <a:ext cx="68" cy="6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8" y="54"/>
                  </a:cxn>
                  <a:cxn ang="0">
                    <a:pos x="54" y="68"/>
                  </a:cxn>
                  <a:cxn ang="0">
                    <a:pos x="0" y="15"/>
                  </a:cxn>
                  <a:cxn ang="0">
                    <a:pos x="14" y="0"/>
                  </a:cxn>
                </a:cxnLst>
                <a:rect l="0" t="0" r="r" b="b"/>
                <a:pathLst>
                  <a:path w="68" h="68">
                    <a:moveTo>
                      <a:pt x="14" y="0"/>
                    </a:moveTo>
                    <a:lnTo>
                      <a:pt x="68" y="54"/>
                    </a:lnTo>
                    <a:lnTo>
                      <a:pt x="54" y="68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6" name="Freeform 574"/>
              <p:cNvSpPr>
                <a:spLocks/>
              </p:cNvSpPr>
              <p:nvPr/>
            </p:nvSpPr>
            <p:spPr bwMode="auto">
              <a:xfrm>
                <a:off x="3958" y="2779"/>
                <a:ext cx="68" cy="6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8" y="15"/>
                  </a:cxn>
                  <a:cxn ang="0">
                    <a:pos x="14" y="68"/>
                  </a:cxn>
                  <a:cxn ang="0">
                    <a:pos x="0" y="54"/>
                  </a:cxn>
                  <a:cxn ang="0">
                    <a:pos x="54" y="0"/>
                  </a:cxn>
                </a:cxnLst>
                <a:rect l="0" t="0" r="r" b="b"/>
                <a:pathLst>
                  <a:path w="68" h="68">
                    <a:moveTo>
                      <a:pt x="54" y="0"/>
                    </a:moveTo>
                    <a:lnTo>
                      <a:pt x="68" y="15"/>
                    </a:lnTo>
                    <a:lnTo>
                      <a:pt x="14" y="68"/>
                    </a:lnTo>
                    <a:lnTo>
                      <a:pt x="0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7" name="Freeform 575"/>
              <p:cNvSpPr>
                <a:spLocks/>
              </p:cNvSpPr>
              <p:nvPr/>
            </p:nvSpPr>
            <p:spPr bwMode="auto">
              <a:xfrm>
                <a:off x="4132" y="2791"/>
                <a:ext cx="69" cy="6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9" y="54"/>
                  </a:cxn>
                  <a:cxn ang="0">
                    <a:pos x="55" y="68"/>
                  </a:cxn>
                  <a:cxn ang="0">
                    <a:pos x="0" y="15"/>
                  </a:cxn>
                  <a:cxn ang="0">
                    <a:pos x="14" y="0"/>
                  </a:cxn>
                </a:cxnLst>
                <a:rect l="0" t="0" r="r" b="b"/>
                <a:pathLst>
                  <a:path w="69" h="68">
                    <a:moveTo>
                      <a:pt x="14" y="0"/>
                    </a:moveTo>
                    <a:lnTo>
                      <a:pt x="69" y="54"/>
                    </a:lnTo>
                    <a:lnTo>
                      <a:pt x="55" y="68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8" name="Freeform 576"/>
              <p:cNvSpPr>
                <a:spLocks/>
              </p:cNvSpPr>
              <p:nvPr/>
            </p:nvSpPr>
            <p:spPr bwMode="auto">
              <a:xfrm>
                <a:off x="4132" y="2791"/>
                <a:ext cx="69" cy="6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15"/>
                  </a:cxn>
                  <a:cxn ang="0">
                    <a:pos x="14" y="68"/>
                  </a:cxn>
                  <a:cxn ang="0">
                    <a:pos x="0" y="54"/>
                  </a:cxn>
                  <a:cxn ang="0">
                    <a:pos x="55" y="0"/>
                  </a:cxn>
                </a:cxnLst>
                <a:rect l="0" t="0" r="r" b="b"/>
                <a:pathLst>
                  <a:path w="69" h="68">
                    <a:moveTo>
                      <a:pt x="55" y="0"/>
                    </a:moveTo>
                    <a:lnTo>
                      <a:pt x="69" y="15"/>
                    </a:lnTo>
                    <a:lnTo>
                      <a:pt x="14" y="68"/>
                    </a:lnTo>
                    <a:lnTo>
                      <a:pt x="0" y="5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89" name="Freeform 577"/>
              <p:cNvSpPr>
                <a:spLocks/>
              </p:cNvSpPr>
              <p:nvPr/>
            </p:nvSpPr>
            <p:spPr bwMode="auto">
              <a:xfrm>
                <a:off x="4308" y="2793"/>
                <a:ext cx="68" cy="6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8" y="54"/>
                  </a:cxn>
                  <a:cxn ang="0">
                    <a:pos x="54" y="68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68" h="68">
                    <a:moveTo>
                      <a:pt x="14" y="0"/>
                    </a:moveTo>
                    <a:lnTo>
                      <a:pt x="68" y="54"/>
                    </a:lnTo>
                    <a:lnTo>
                      <a:pt x="54" y="6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0" name="Freeform 578"/>
              <p:cNvSpPr>
                <a:spLocks/>
              </p:cNvSpPr>
              <p:nvPr/>
            </p:nvSpPr>
            <p:spPr bwMode="auto">
              <a:xfrm>
                <a:off x="4308" y="2793"/>
                <a:ext cx="68" cy="6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8" y="14"/>
                  </a:cxn>
                  <a:cxn ang="0">
                    <a:pos x="14" y="68"/>
                  </a:cxn>
                  <a:cxn ang="0">
                    <a:pos x="0" y="54"/>
                  </a:cxn>
                  <a:cxn ang="0">
                    <a:pos x="54" y="0"/>
                  </a:cxn>
                </a:cxnLst>
                <a:rect l="0" t="0" r="r" b="b"/>
                <a:pathLst>
                  <a:path w="68" h="68">
                    <a:moveTo>
                      <a:pt x="54" y="0"/>
                    </a:moveTo>
                    <a:lnTo>
                      <a:pt x="68" y="14"/>
                    </a:lnTo>
                    <a:lnTo>
                      <a:pt x="14" y="68"/>
                    </a:lnTo>
                    <a:lnTo>
                      <a:pt x="0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B8156"/>
              </a:solidFill>
              <a:ln w="0">
                <a:solidFill>
                  <a:srgbClr val="2B815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1" name="Freeform 579"/>
              <p:cNvSpPr>
                <a:spLocks noEditPoints="1"/>
              </p:cNvSpPr>
              <p:nvPr/>
            </p:nvSpPr>
            <p:spPr bwMode="auto">
              <a:xfrm>
                <a:off x="3293" y="3520"/>
                <a:ext cx="1923" cy="21"/>
              </a:xfrm>
              <a:custGeom>
                <a:avLst/>
                <a:gdLst/>
                <a:ahLst/>
                <a:cxnLst>
                  <a:cxn ang="0">
                    <a:pos x="1923" y="21"/>
                  </a:cxn>
                  <a:cxn ang="0">
                    <a:pos x="1860" y="0"/>
                  </a:cxn>
                  <a:cxn ang="0">
                    <a:pos x="1860" y="21"/>
                  </a:cxn>
                  <a:cxn ang="0">
                    <a:pos x="1828" y="0"/>
                  </a:cxn>
                  <a:cxn ang="0">
                    <a:pos x="1797" y="0"/>
                  </a:cxn>
                  <a:cxn ang="0">
                    <a:pos x="1766" y="21"/>
                  </a:cxn>
                  <a:cxn ang="0">
                    <a:pos x="1673" y="0"/>
                  </a:cxn>
                  <a:cxn ang="0">
                    <a:pos x="1673" y="21"/>
                  </a:cxn>
                  <a:cxn ang="0">
                    <a:pos x="1642" y="0"/>
                  </a:cxn>
                  <a:cxn ang="0">
                    <a:pos x="1611" y="0"/>
                  </a:cxn>
                  <a:cxn ang="0">
                    <a:pos x="1580" y="21"/>
                  </a:cxn>
                  <a:cxn ang="0">
                    <a:pos x="1488" y="0"/>
                  </a:cxn>
                  <a:cxn ang="0">
                    <a:pos x="1488" y="21"/>
                  </a:cxn>
                  <a:cxn ang="0">
                    <a:pos x="1456" y="0"/>
                  </a:cxn>
                  <a:cxn ang="0">
                    <a:pos x="1425" y="0"/>
                  </a:cxn>
                  <a:cxn ang="0">
                    <a:pos x="1394" y="21"/>
                  </a:cxn>
                  <a:cxn ang="0">
                    <a:pos x="1301" y="0"/>
                  </a:cxn>
                  <a:cxn ang="0">
                    <a:pos x="1301" y="21"/>
                  </a:cxn>
                  <a:cxn ang="0">
                    <a:pos x="1270" y="0"/>
                  </a:cxn>
                  <a:cxn ang="0">
                    <a:pos x="1239" y="0"/>
                  </a:cxn>
                  <a:cxn ang="0">
                    <a:pos x="1209" y="21"/>
                  </a:cxn>
                  <a:cxn ang="0">
                    <a:pos x="1116" y="0"/>
                  </a:cxn>
                  <a:cxn ang="0">
                    <a:pos x="1116" y="21"/>
                  </a:cxn>
                  <a:cxn ang="0">
                    <a:pos x="1084" y="0"/>
                  </a:cxn>
                  <a:cxn ang="0">
                    <a:pos x="1053" y="0"/>
                  </a:cxn>
                  <a:cxn ang="0">
                    <a:pos x="1022" y="21"/>
                  </a:cxn>
                  <a:cxn ang="0">
                    <a:pos x="929" y="0"/>
                  </a:cxn>
                  <a:cxn ang="0">
                    <a:pos x="929" y="21"/>
                  </a:cxn>
                  <a:cxn ang="0">
                    <a:pos x="898" y="0"/>
                  </a:cxn>
                  <a:cxn ang="0">
                    <a:pos x="867" y="0"/>
                  </a:cxn>
                  <a:cxn ang="0">
                    <a:pos x="837" y="21"/>
                  </a:cxn>
                  <a:cxn ang="0">
                    <a:pos x="744" y="0"/>
                  </a:cxn>
                  <a:cxn ang="0">
                    <a:pos x="744" y="21"/>
                  </a:cxn>
                  <a:cxn ang="0">
                    <a:pos x="713" y="0"/>
                  </a:cxn>
                  <a:cxn ang="0">
                    <a:pos x="681" y="0"/>
                  </a:cxn>
                  <a:cxn ang="0">
                    <a:pos x="650" y="21"/>
                  </a:cxn>
                  <a:cxn ang="0">
                    <a:pos x="557" y="0"/>
                  </a:cxn>
                  <a:cxn ang="0">
                    <a:pos x="557" y="21"/>
                  </a:cxn>
                  <a:cxn ang="0">
                    <a:pos x="526" y="0"/>
                  </a:cxn>
                  <a:cxn ang="0">
                    <a:pos x="496" y="0"/>
                  </a:cxn>
                  <a:cxn ang="0">
                    <a:pos x="465" y="21"/>
                  </a:cxn>
                  <a:cxn ang="0">
                    <a:pos x="372" y="0"/>
                  </a:cxn>
                  <a:cxn ang="0">
                    <a:pos x="372" y="21"/>
                  </a:cxn>
                  <a:cxn ang="0">
                    <a:pos x="341" y="0"/>
                  </a:cxn>
                  <a:cxn ang="0">
                    <a:pos x="309" y="0"/>
                  </a:cxn>
                  <a:cxn ang="0">
                    <a:pos x="278" y="21"/>
                  </a:cxn>
                  <a:cxn ang="0">
                    <a:pos x="185" y="0"/>
                  </a:cxn>
                  <a:cxn ang="0">
                    <a:pos x="185" y="21"/>
                  </a:cxn>
                  <a:cxn ang="0">
                    <a:pos x="155" y="0"/>
                  </a:cxn>
                  <a:cxn ang="0">
                    <a:pos x="124" y="0"/>
                  </a:cxn>
                  <a:cxn ang="0">
                    <a:pos x="93" y="21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1923" h="21">
                    <a:moveTo>
                      <a:pt x="1921" y="0"/>
                    </a:moveTo>
                    <a:lnTo>
                      <a:pt x="1923" y="0"/>
                    </a:lnTo>
                    <a:lnTo>
                      <a:pt x="1923" y="21"/>
                    </a:lnTo>
                    <a:lnTo>
                      <a:pt x="1921" y="21"/>
                    </a:lnTo>
                    <a:lnTo>
                      <a:pt x="1921" y="0"/>
                    </a:lnTo>
                    <a:close/>
                    <a:moveTo>
                      <a:pt x="1860" y="0"/>
                    </a:moveTo>
                    <a:lnTo>
                      <a:pt x="1891" y="0"/>
                    </a:lnTo>
                    <a:lnTo>
                      <a:pt x="1891" y="21"/>
                    </a:lnTo>
                    <a:lnTo>
                      <a:pt x="1860" y="21"/>
                    </a:lnTo>
                    <a:lnTo>
                      <a:pt x="1860" y="0"/>
                    </a:lnTo>
                    <a:close/>
                    <a:moveTo>
                      <a:pt x="1797" y="0"/>
                    </a:moveTo>
                    <a:lnTo>
                      <a:pt x="1828" y="0"/>
                    </a:lnTo>
                    <a:lnTo>
                      <a:pt x="1828" y="21"/>
                    </a:lnTo>
                    <a:lnTo>
                      <a:pt x="1797" y="21"/>
                    </a:lnTo>
                    <a:lnTo>
                      <a:pt x="1797" y="0"/>
                    </a:lnTo>
                    <a:close/>
                    <a:moveTo>
                      <a:pt x="1735" y="0"/>
                    </a:moveTo>
                    <a:lnTo>
                      <a:pt x="1766" y="0"/>
                    </a:lnTo>
                    <a:lnTo>
                      <a:pt x="1766" y="21"/>
                    </a:lnTo>
                    <a:lnTo>
                      <a:pt x="1735" y="21"/>
                    </a:lnTo>
                    <a:lnTo>
                      <a:pt x="1735" y="0"/>
                    </a:lnTo>
                    <a:close/>
                    <a:moveTo>
                      <a:pt x="1673" y="0"/>
                    </a:moveTo>
                    <a:lnTo>
                      <a:pt x="1704" y="0"/>
                    </a:lnTo>
                    <a:lnTo>
                      <a:pt x="1704" y="21"/>
                    </a:lnTo>
                    <a:lnTo>
                      <a:pt x="1673" y="21"/>
                    </a:lnTo>
                    <a:lnTo>
                      <a:pt x="1673" y="0"/>
                    </a:lnTo>
                    <a:close/>
                    <a:moveTo>
                      <a:pt x="1611" y="0"/>
                    </a:moveTo>
                    <a:lnTo>
                      <a:pt x="1642" y="0"/>
                    </a:lnTo>
                    <a:lnTo>
                      <a:pt x="1642" y="21"/>
                    </a:lnTo>
                    <a:lnTo>
                      <a:pt x="1611" y="21"/>
                    </a:lnTo>
                    <a:lnTo>
                      <a:pt x="1611" y="0"/>
                    </a:lnTo>
                    <a:close/>
                    <a:moveTo>
                      <a:pt x="1550" y="0"/>
                    </a:moveTo>
                    <a:lnTo>
                      <a:pt x="1580" y="0"/>
                    </a:lnTo>
                    <a:lnTo>
                      <a:pt x="1580" y="21"/>
                    </a:lnTo>
                    <a:lnTo>
                      <a:pt x="1550" y="21"/>
                    </a:lnTo>
                    <a:lnTo>
                      <a:pt x="1550" y="0"/>
                    </a:lnTo>
                    <a:close/>
                    <a:moveTo>
                      <a:pt x="1488" y="0"/>
                    </a:moveTo>
                    <a:lnTo>
                      <a:pt x="1519" y="0"/>
                    </a:lnTo>
                    <a:lnTo>
                      <a:pt x="1519" y="21"/>
                    </a:lnTo>
                    <a:lnTo>
                      <a:pt x="1488" y="21"/>
                    </a:lnTo>
                    <a:lnTo>
                      <a:pt x="1488" y="0"/>
                    </a:lnTo>
                    <a:close/>
                    <a:moveTo>
                      <a:pt x="1425" y="0"/>
                    </a:moveTo>
                    <a:lnTo>
                      <a:pt x="1456" y="0"/>
                    </a:lnTo>
                    <a:lnTo>
                      <a:pt x="1456" y="21"/>
                    </a:lnTo>
                    <a:lnTo>
                      <a:pt x="1425" y="21"/>
                    </a:lnTo>
                    <a:lnTo>
                      <a:pt x="1425" y="0"/>
                    </a:lnTo>
                    <a:close/>
                    <a:moveTo>
                      <a:pt x="1363" y="0"/>
                    </a:moveTo>
                    <a:lnTo>
                      <a:pt x="1394" y="0"/>
                    </a:lnTo>
                    <a:lnTo>
                      <a:pt x="1394" y="21"/>
                    </a:lnTo>
                    <a:lnTo>
                      <a:pt x="1363" y="21"/>
                    </a:lnTo>
                    <a:lnTo>
                      <a:pt x="1363" y="0"/>
                    </a:lnTo>
                    <a:close/>
                    <a:moveTo>
                      <a:pt x="1301" y="0"/>
                    </a:moveTo>
                    <a:lnTo>
                      <a:pt x="1332" y="0"/>
                    </a:lnTo>
                    <a:lnTo>
                      <a:pt x="1332" y="21"/>
                    </a:lnTo>
                    <a:lnTo>
                      <a:pt x="1301" y="21"/>
                    </a:lnTo>
                    <a:lnTo>
                      <a:pt x="1301" y="0"/>
                    </a:lnTo>
                    <a:close/>
                    <a:moveTo>
                      <a:pt x="1239" y="0"/>
                    </a:moveTo>
                    <a:lnTo>
                      <a:pt x="1270" y="0"/>
                    </a:lnTo>
                    <a:lnTo>
                      <a:pt x="1270" y="21"/>
                    </a:lnTo>
                    <a:lnTo>
                      <a:pt x="1239" y="21"/>
                    </a:lnTo>
                    <a:lnTo>
                      <a:pt x="1239" y="0"/>
                    </a:lnTo>
                    <a:close/>
                    <a:moveTo>
                      <a:pt x="1178" y="0"/>
                    </a:moveTo>
                    <a:lnTo>
                      <a:pt x="1209" y="0"/>
                    </a:lnTo>
                    <a:lnTo>
                      <a:pt x="1209" y="21"/>
                    </a:lnTo>
                    <a:lnTo>
                      <a:pt x="1178" y="21"/>
                    </a:lnTo>
                    <a:lnTo>
                      <a:pt x="1178" y="0"/>
                    </a:lnTo>
                    <a:close/>
                    <a:moveTo>
                      <a:pt x="1116" y="0"/>
                    </a:moveTo>
                    <a:lnTo>
                      <a:pt x="1147" y="0"/>
                    </a:lnTo>
                    <a:lnTo>
                      <a:pt x="1147" y="21"/>
                    </a:lnTo>
                    <a:lnTo>
                      <a:pt x="1116" y="21"/>
                    </a:lnTo>
                    <a:lnTo>
                      <a:pt x="1116" y="0"/>
                    </a:lnTo>
                    <a:close/>
                    <a:moveTo>
                      <a:pt x="1053" y="0"/>
                    </a:moveTo>
                    <a:lnTo>
                      <a:pt x="1084" y="0"/>
                    </a:lnTo>
                    <a:lnTo>
                      <a:pt x="1084" y="21"/>
                    </a:lnTo>
                    <a:lnTo>
                      <a:pt x="1053" y="21"/>
                    </a:lnTo>
                    <a:lnTo>
                      <a:pt x="1053" y="0"/>
                    </a:lnTo>
                    <a:close/>
                    <a:moveTo>
                      <a:pt x="991" y="0"/>
                    </a:moveTo>
                    <a:lnTo>
                      <a:pt x="1022" y="0"/>
                    </a:lnTo>
                    <a:lnTo>
                      <a:pt x="1022" y="21"/>
                    </a:lnTo>
                    <a:lnTo>
                      <a:pt x="991" y="21"/>
                    </a:lnTo>
                    <a:lnTo>
                      <a:pt x="991" y="0"/>
                    </a:lnTo>
                    <a:close/>
                    <a:moveTo>
                      <a:pt x="929" y="0"/>
                    </a:moveTo>
                    <a:lnTo>
                      <a:pt x="960" y="0"/>
                    </a:lnTo>
                    <a:lnTo>
                      <a:pt x="960" y="21"/>
                    </a:lnTo>
                    <a:lnTo>
                      <a:pt x="929" y="21"/>
                    </a:lnTo>
                    <a:lnTo>
                      <a:pt x="929" y="0"/>
                    </a:lnTo>
                    <a:close/>
                    <a:moveTo>
                      <a:pt x="867" y="0"/>
                    </a:moveTo>
                    <a:lnTo>
                      <a:pt x="898" y="0"/>
                    </a:lnTo>
                    <a:lnTo>
                      <a:pt x="898" y="21"/>
                    </a:lnTo>
                    <a:lnTo>
                      <a:pt x="867" y="21"/>
                    </a:lnTo>
                    <a:lnTo>
                      <a:pt x="867" y="0"/>
                    </a:lnTo>
                    <a:close/>
                    <a:moveTo>
                      <a:pt x="806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06" y="21"/>
                    </a:lnTo>
                    <a:lnTo>
                      <a:pt x="806" y="0"/>
                    </a:lnTo>
                    <a:close/>
                    <a:moveTo>
                      <a:pt x="744" y="0"/>
                    </a:moveTo>
                    <a:lnTo>
                      <a:pt x="775" y="0"/>
                    </a:lnTo>
                    <a:lnTo>
                      <a:pt x="775" y="21"/>
                    </a:lnTo>
                    <a:lnTo>
                      <a:pt x="744" y="21"/>
                    </a:lnTo>
                    <a:lnTo>
                      <a:pt x="744" y="0"/>
                    </a:lnTo>
                    <a:close/>
                    <a:moveTo>
                      <a:pt x="681" y="0"/>
                    </a:moveTo>
                    <a:lnTo>
                      <a:pt x="713" y="0"/>
                    </a:lnTo>
                    <a:lnTo>
                      <a:pt x="713" y="21"/>
                    </a:lnTo>
                    <a:lnTo>
                      <a:pt x="681" y="21"/>
                    </a:lnTo>
                    <a:lnTo>
                      <a:pt x="681" y="0"/>
                    </a:lnTo>
                    <a:close/>
                    <a:moveTo>
                      <a:pt x="619" y="0"/>
                    </a:moveTo>
                    <a:lnTo>
                      <a:pt x="650" y="0"/>
                    </a:lnTo>
                    <a:lnTo>
                      <a:pt x="650" y="21"/>
                    </a:lnTo>
                    <a:lnTo>
                      <a:pt x="619" y="21"/>
                    </a:lnTo>
                    <a:lnTo>
                      <a:pt x="619" y="0"/>
                    </a:lnTo>
                    <a:close/>
                    <a:moveTo>
                      <a:pt x="557" y="0"/>
                    </a:moveTo>
                    <a:lnTo>
                      <a:pt x="588" y="0"/>
                    </a:lnTo>
                    <a:lnTo>
                      <a:pt x="588" y="21"/>
                    </a:lnTo>
                    <a:lnTo>
                      <a:pt x="557" y="21"/>
                    </a:lnTo>
                    <a:lnTo>
                      <a:pt x="557" y="0"/>
                    </a:lnTo>
                    <a:close/>
                    <a:moveTo>
                      <a:pt x="496" y="0"/>
                    </a:moveTo>
                    <a:lnTo>
                      <a:pt x="526" y="0"/>
                    </a:lnTo>
                    <a:lnTo>
                      <a:pt x="526" y="21"/>
                    </a:lnTo>
                    <a:lnTo>
                      <a:pt x="496" y="21"/>
                    </a:lnTo>
                    <a:lnTo>
                      <a:pt x="496" y="0"/>
                    </a:lnTo>
                    <a:close/>
                    <a:moveTo>
                      <a:pt x="434" y="0"/>
                    </a:moveTo>
                    <a:lnTo>
                      <a:pt x="465" y="0"/>
                    </a:lnTo>
                    <a:lnTo>
                      <a:pt x="465" y="21"/>
                    </a:lnTo>
                    <a:lnTo>
                      <a:pt x="434" y="21"/>
                    </a:lnTo>
                    <a:lnTo>
                      <a:pt x="434" y="0"/>
                    </a:lnTo>
                    <a:close/>
                    <a:moveTo>
                      <a:pt x="372" y="0"/>
                    </a:moveTo>
                    <a:lnTo>
                      <a:pt x="403" y="0"/>
                    </a:lnTo>
                    <a:lnTo>
                      <a:pt x="403" y="21"/>
                    </a:lnTo>
                    <a:lnTo>
                      <a:pt x="372" y="21"/>
                    </a:lnTo>
                    <a:lnTo>
                      <a:pt x="372" y="0"/>
                    </a:lnTo>
                    <a:close/>
                    <a:moveTo>
                      <a:pt x="309" y="0"/>
                    </a:moveTo>
                    <a:lnTo>
                      <a:pt x="341" y="0"/>
                    </a:lnTo>
                    <a:lnTo>
                      <a:pt x="341" y="21"/>
                    </a:lnTo>
                    <a:lnTo>
                      <a:pt x="309" y="21"/>
                    </a:lnTo>
                    <a:lnTo>
                      <a:pt x="309" y="0"/>
                    </a:lnTo>
                    <a:close/>
                    <a:moveTo>
                      <a:pt x="247" y="0"/>
                    </a:moveTo>
                    <a:lnTo>
                      <a:pt x="278" y="0"/>
                    </a:lnTo>
                    <a:lnTo>
                      <a:pt x="278" y="21"/>
                    </a:lnTo>
                    <a:lnTo>
                      <a:pt x="247" y="21"/>
                    </a:lnTo>
                    <a:lnTo>
                      <a:pt x="247" y="0"/>
                    </a:lnTo>
                    <a:close/>
                    <a:moveTo>
                      <a:pt x="185" y="0"/>
                    </a:moveTo>
                    <a:lnTo>
                      <a:pt x="216" y="0"/>
                    </a:lnTo>
                    <a:lnTo>
                      <a:pt x="216" y="21"/>
                    </a:lnTo>
                    <a:lnTo>
                      <a:pt x="185" y="21"/>
                    </a:lnTo>
                    <a:lnTo>
                      <a:pt x="185" y="0"/>
                    </a:lnTo>
                    <a:close/>
                    <a:moveTo>
                      <a:pt x="124" y="0"/>
                    </a:moveTo>
                    <a:lnTo>
                      <a:pt x="155" y="0"/>
                    </a:lnTo>
                    <a:lnTo>
                      <a:pt x="155" y="21"/>
                    </a:lnTo>
                    <a:lnTo>
                      <a:pt x="124" y="21"/>
                    </a:lnTo>
                    <a:lnTo>
                      <a:pt x="124" y="0"/>
                    </a:lnTo>
                    <a:close/>
                    <a:moveTo>
                      <a:pt x="62" y="0"/>
                    </a:moveTo>
                    <a:lnTo>
                      <a:pt x="93" y="0"/>
                    </a:lnTo>
                    <a:lnTo>
                      <a:pt x="93" y="21"/>
                    </a:lnTo>
                    <a:lnTo>
                      <a:pt x="62" y="21"/>
                    </a:lnTo>
                    <a:lnTo>
                      <a:pt x="62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2" name="Rectangle 580"/>
              <p:cNvSpPr>
                <a:spLocks noChangeArrowheads="1"/>
              </p:cNvSpPr>
              <p:nvPr/>
            </p:nvSpPr>
            <p:spPr bwMode="auto">
              <a:xfrm>
                <a:off x="4299" y="2908"/>
                <a:ext cx="866" cy="5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3" name="Freeform 581"/>
              <p:cNvSpPr>
                <a:spLocks noEditPoints="1"/>
              </p:cNvSpPr>
              <p:nvPr/>
            </p:nvSpPr>
            <p:spPr bwMode="auto">
              <a:xfrm>
                <a:off x="4298" y="2907"/>
                <a:ext cx="869" cy="5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45"/>
                  </a:cxn>
                  <a:cxn ang="0">
                    <a:pos x="867" y="545"/>
                  </a:cxn>
                  <a:cxn ang="0">
                    <a:pos x="867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69" y="0"/>
                  </a:cxn>
                  <a:cxn ang="0">
                    <a:pos x="869" y="548"/>
                  </a:cxn>
                  <a:cxn ang="0">
                    <a:pos x="1" y="548"/>
                  </a:cxn>
                  <a:cxn ang="0">
                    <a:pos x="1" y="546"/>
                  </a:cxn>
                  <a:cxn ang="0">
                    <a:pos x="0" y="546"/>
                  </a:cxn>
                  <a:cxn ang="0">
                    <a:pos x="0" y="0"/>
                  </a:cxn>
                </a:cxnLst>
                <a:rect l="0" t="0" r="r" b="b"/>
                <a:pathLst>
                  <a:path w="869" h="548">
                    <a:moveTo>
                      <a:pt x="2" y="2"/>
                    </a:moveTo>
                    <a:lnTo>
                      <a:pt x="2" y="545"/>
                    </a:lnTo>
                    <a:lnTo>
                      <a:pt x="867" y="545"/>
                    </a:lnTo>
                    <a:lnTo>
                      <a:pt x="867" y="2"/>
                    </a:lnTo>
                    <a:lnTo>
                      <a:pt x="2" y="2"/>
                    </a:lnTo>
                    <a:close/>
                    <a:moveTo>
                      <a:pt x="0" y="0"/>
                    </a:moveTo>
                    <a:lnTo>
                      <a:pt x="869" y="0"/>
                    </a:lnTo>
                    <a:lnTo>
                      <a:pt x="869" y="548"/>
                    </a:lnTo>
                    <a:lnTo>
                      <a:pt x="1" y="548"/>
                    </a:lnTo>
                    <a:lnTo>
                      <a:pt x="1" y="546"/>
                    </a:lnTo>
                    <a:lnTo>
                      <a:pt x="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4" name="Rectangle 582"/>
              <p:cNvSpPr>
                <a:spLocks noChangeArrowheads="1"/>
              </p:cNvSpPr>
              <p:nvPr/>
            </p:nvSpPr>
            <p:spPr bwMode="auto">
              <a:xfrm>
                <a:off x="4299" y="3452"/>
                <a:ext cx="86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5" name="Rectangle 583"/>
              <p:cNvSpPr>
                <a:spLocks noChangeArrowheads="1"/>
              </p:cNvSpPr>
              <p:nvPr/>
            </p:nvSpPr>
            <p:spPr bwMode="auto">
              <a:xfrm>
                <a:off x="4299" y="2907"/>
                <a:ext cx="86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6" name="Rectangle 584"/>
              <p:cNvSpPr>
                <a:spLocks noChangeArrowheads="1"/>
              </p:cNvSpPr>
              <p:nvPr/>
            </p:nvSpPr>
            <p:spPr bwMode="auto">
              <a:xfrm>
                <a:off x="4298" y="2908"/>
                <a:ext cx="2" cy="54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7" name="Rectangle 585"/>
              <p:cNvSpPr>
                <a:spLocks noChangeArrowheads="1"/>
              </p:cNvSpPr>
              <p:nvPr/>
            </p:nvSpPr>
            <p:spPr bwMode="auto">
              <a:xfrm>
                <a:off x="5165" y="2908"/>
                <a:ext cx="2" cy="54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8" name="Rectangle 586"/>
              <p:cNvSpPr>
                <a:spLocks noChangeArrowheads="1"/>
              </p:cNvSpPr>
              <p:nvPr/>
            </p:nvSpPr>
            <p:spPr bwMode="auto">
              <a:xfrm>
                <a:off x="4299" y="3452"/>
                <a:ext cx="86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99" name="Rectangle 587"/>
              <p:cNvSpPr>
                <a:spLocks noChangeArrowheads="1"/>
              </p:cNvSpPr>
              <p:nvPr/>
            </p:nvSpPr>
            <p:spPr bwMode="auto">
              <a:xfrm>
                <a:off x="4298" y="2908"/>
                <a:ext cx="2" cy="54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0" name="Rectangle 588"/>
              <p:cNvSpPr>
                <a:spLocks noChangeArrowheads="1"/>
              </p:cNvSpPr>
              <p:nvPr/>
            </p:nvSpPr>
            <p:spPr bwMode="auto">
              <a:xfrm>
                <a:off x="4299" y="3452"/>
                <a:ext cx="86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1" name="Rectangle 589"/>
              <p:cNvSpPr>
                <a:spLocks noChangeArrowheads="1"/>
              </p:cNvSpPr>
              <p:nvPr/>
            </p:nvSpPr>
            <p:spPr bwMode="auto">
              <a:xfrm>
                <a:off x="4299" y="2907"/>
                <a:ext cx="86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2" name="Rectangle 590"/>
              <p:cNvSpPr>
                <a:spLocks noChangeArrowheads="1"/>
              </p:cNvSpPr>
              <p:nvPr/>
            </p:nvSpPr>
            <p:spPr bwMode="auto">
              <a:xfrm>
                <a:off x="4298" y="2908"/>
                <a:ext cx="2" cy="54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3" name="Rectangle 591"/>
              <p:cNvSpPr>
                <a:spLocks noChangeArrowheads="1"/>
              </p:cNvSpPr>
              <p:nvPr/>
            </p:nvSpPr>
            <p:spPr bwMode="auto">
              <a:xfrm>
                <a:off x="5165" y="2908"/>
                <a:ext cx="2" cy="54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4" name="Rectangle 592"/>
              <p:cNvSpPr>
                <a:spLocks noChangeArrowheads="1"/>
              </p:cNvSpPr>
              <p:nvPr/>
            </p:nvSpPr>
            <p:spPr bwMode="auto">
              <a:xfrm>
                <a:off x="4511" y="2954"/>
                <a:ext cx="11" cy="5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5" name="Freeform 593"/>
              <p:cNvSpPr>
                <a:spLocks/>
              </p:cNvSpPr>
              <p:nvPr/>
            </p:nvSpPr>
            <p:spPr bwMode="auto">
              <a:xfrm>
                <a:off x="4530" y="2954"/>
                <a:ext cx="45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10"/>
                  </a:cxn>
                  <a:cxn ang="0">
                    <a:pos x="28" y="10"/>
                  </a:cxn>
                  <a:cxn ang="0">
                    <a:pos x="28" y="59"/>
                  </a:cxn>
                  <a:cxn ang="0">
                    <a:pos x="17" y="59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45" h="59"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28" y="10"/>
                    </a:lnTo>
                    <a:lnTo>
                      <a:pt x="28" y="59"/>
                    </a:lnTo>
                    <a:lnTo>
                      <a:pt x="17" y="59"/>
                    </a:lnTo>
                    <a:lnTo>
                      <a:pt x="1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6" name="Rectangle 594"/>
              <p:cNvSpPr>
                <a:spLocks noChangeArrowheads="1"/>
              </p:cNvSpPr>
              <p:nvPr/>
            </p:nvSpPr>
            <p:spPr bwMode="auto">
              <a:xfrm>
                <a:off x="4581" y="2988"/>
                <a:ext cx="23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7" name="Freeform 595"/>
              <p:cNvSpPr>
                <a:spLocks/>
              </p:cNvSpPr>
              <p:nvPr/>
            </p:nvSpPr>
            <p:spPr bwMode="auto">
              <a:xfrm>
                <a:off x="4608" y="2953"/>
                <a:ext cx="52" cy="6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2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8" y="12"/>
                  </a:cxn>
                  <a:cxn ang="0">
                    <a:pos x="50" y="15"/>
                  </a:cxn>
                  <a:cxn ang="0">
                    <a:pos x="51" y="18"/>
                  </a:cxn>
                  <a:cxn ang="0">
                    <a:pos x="40" y="21"/>
                  </a:cxn>
                  <a:cxn ang="0">
                    <a:pos x="37" y="15"/>
                  </a:cxn>
                  <a:cxn ang="0">
                    <a:pos x="35" y="13"/>
                  </a:cxn>
                  <a:cxn ang="0">
                    <a:pos x="33" y="11"/>
                  </a:cxn>
                  <a:cxn ang="0">
                    <a:pos x="30" y="10"/>
                  </a:cxn>
                  <a:cxn ang="0">
                    <a:pos x="24" y="10"/>
                  </a:cxn>
                  <a:cxn ang="0">
                    <a:pos x="20" y="12"/>
                  </a:cxn>
                  <a:cxn ang="0">
                    <a:pos x="18" y="13"/>
                  </a:cxn>
                  <a:cxn ang="0">
                    <a:pos x="16" y="15"/>
                  </a:cxn>
                  <a:cxn ang="0">
                    <a:pos x="13" y="21"/>
                  </a:cxn>
                  <a:cxn ang="0">
                    <a:pos x="11" y="30"/>
                  </a:cxn>
                  <a:cxn ang="0">
                    <a:pos x="13" y="39"/>
                  </a:cxn>
                  <a:cxn ang="0">
                    <a:pos x="16" y="46"/>
                  </a:cxn>
                  <a:cxn ang="0">
                    <a:pos x="20" y="49"/>
                  </a:cxn>
                  <a:cxn ang="0">
                    <a:pos x="23" y="50"/>
                  </a:cxn>
                  <a:cxn ang="0">
                    <a:pos x="30" y="50"/>
                  </a:cxn>
                  <a:cxn ang="0">
                    <a:pos x="33" y="48"/>
                  </a:cxn>
                  <a:cxn ang="0">
                    <a:pos x="35" y="47"/>
                  </a:cxn>
                  <a:cxn ang="0">
                    <a:pos x="37" y="45"/>
                  </a:cxn>
                  <a:cxn ang="0">
                    <a:pos x="38" y="43"/>
                  </a:cxn>
                  <a:cxn ang="0">
                    <a:pos x="40" y="40"/>
                  </a:cxn>
                  <a:cxn ang="0">
                    <a:pos x="41" y="37"/>
                  </a:cxn>
                  <a:cxn ang="0">
                    <a:pos x="52" y="41"/>
                  </a:cxn>
                  <a:cxn ang="0">
                    <a:pos x="50" y="47"/>
                  </a:cxn>
                  <a:cxn ang="0">
                    <a:pos x="47" y="52"/>
                  </a:cxn>
                  <a:cxn ang="0">
                    <a:pos x="43" y="55"/>
                  </a:cxn>
                  <a:cxn ang="0">
                    <a:pos x="36" y="59"/>
                  </a:cxn>
                  <a:cxn ang="0">
                    <a:pos x="27" y="60"/>
                  </a:cxn>
                  <a:cxn ang="0">
                    <a:pos x="20" y="60"/>
                  </a:cxn>
                  <a:cxn ang="0">
                    <a:pos x="13" y="57"/>
                  </a:cxn>
                  <a:cxn ang="0">
                    <a:pos x="8" y="53"/>
                  </a:cxn>
                  <a:cxn ang="0">
                    <a:pos x="4" y="47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2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3" y="3"/>
                  </a:cxn>
                  <a:cxn ang="0">
                    <a:pos x="20" y="1"/>
                  </a:cxn>
                  <a:cxn ang="0">
                    <a:pos x="28" y="0"/>
                  </a:cxn>
                </a:cxnLst>
                <a:rect l="0" t="0" r="r" b="b"/>
                <a:pathLst>
                  <a:path w="52" h="60">
                    <a:moveTo>
                      <a:pt x="28" y="0"/>
                    </a:moveTo>
                    <a:lnTo>
                      <a:pt x="37" y="2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8" y="12"/>
                    </a:lnTo>
                    <a:lnTo>
                      <a:pt x="50" y="15"/>
                    </a:lnTo>
                    <a:lnTo>
                      <a:pt x="51" y="18"/>
                    </a:lnTo>
                    <a:lnTo>
                      <a:pt x="40" y="21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0" y="12"/>
                    </a:lnTo>
                    <a:lnTo>
                      <a:pt x="18" y="13"/>
                    </a:lnTo>
                    <a:lnTo>
                      <a:pt x="16" y="15"/>
                    </a:lnTo>
                    <a:lnTo>
                      <a:pt x="13" y="21"/>
                    </a:lnTo>
                    <a:lnTo>
                      <a:pt x="11" y="30"/>
                    </a:lnTo>
                    <a:lnTo>
                      <a:pt x="13" y="39"/>
                    </a:lnTo>
                    <a:lnTo>
                      <a:pt x="16" y="46"/>
                    </a:lnTo>
                    <a:lnTo>
                      <a:pt x="20" y="49"/>
                    </a:lnTo>
                    <a:lnTo>
                      <a:pt x="23" y="50"/>
                    </a:lnTo>
                    <a:lnTo>
                      <a:pt x="30" y="50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7" y="45"/>
                    </a:lnTo>
                    <a:lnTo>
                      <a:pt x="38" y="43"/>
                    </a:lnTo>
                    <a:lnTo>
                      <a:pt x="40" y="40"/>
                    </a:lnTo>
                    <a:lnTo>
                      <a:pt x="41" y="37"/>
                    </a:lnTo>
                    <a:lnTo>
                      <a:pt x="52" y="41"/>
                    </a:lnTo>
                    <a:lnTo>
                      <a:pt x="50" y="47"/>
                    </a:lnTo>
                    <a:lnTo>
                      <a:pt x="47" y="52"/>
                    </a:lnTo>
                    <a:lnTo>
                      <a:pt x="43" y="55"/>
                    </a:lnTo>
                    <a:lnTo>
                      <a:pt x="36" y="59"/>
                    </a:lnTo>
                    <a:lnTo>
                      <a:pt x="27" y="60"/>
                    </a:lnTo>
                    <a:lnTo>
                      <a:pt x="20" y="60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4" y="47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3" y="3"/>
                    </a:lnTo>
                    <a:lnTo>
                      <a:pt x="20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8" name="Freeform 596"/>
              <p:cNvSpPr>
                <a:spLocks/>
              </p:cNvSpPr>
              <p:nvPr/>
            </p:nvSpPr>
            <p:spPr bwMode="auto">
              <a:xfrm>
                <a:off x="4668" y="2953"/>
                <a:ext cx="51" cy="6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44" y="7"/>
                  </a:cxn>
                  <a:cxn ang="0">
                    <a:pos x="49" y="13"/>
                  </a:cxn>
                  <a:cxn ang="0">
                    <a:pos x="50" y="18"/>
                  </a:cxn>
                  <a:cxn ang="0">
                    <a:pos x="39" y="21"/>
                  </a:cxn>
                  <a:cxn ang="0">
                    <a:pos x="38" y="18"/>
                  </a:cxn>
                  <a:cxn ang="0">
                    <a:pos x="37" y="15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2" y="21"/>
                  </a:cxn>
                  <a:cxn ang="0">
                    <a:pos x="11" y="30"/>
                  </a:cxn>
                  <a:cxn ang="0">
                    <a:pos x="12" y="39"/>
                  </a:cxn>
                  <a:cxn ang="0">
                    <a:pos x="15" y="46"/>
                  </a:cxn>
                  <a:cxn ang="0">
                    <a:pos x="18" y="48"/>
                  </a:cxn>
                  <a:cxn ang="0">
                    <a:pos x="22" y="50"/>
                  </a:cxn>
                  <a:cxn ang="0">
                    <a:pos x="29" y="50"/>
                  </a:cxn>
                  <a:cxn ang="0">
                    <a:pos x="32" y="48"/>
                  </a:cxn>
                  <a:cxn ang="0">
                    <a:pos x="37" y="45"/>
                  </a:cxn>
                  <a:cxn ang="0">
                    <a:pos x="38" y="43"/>
                  </a:cxn>
                  <a:cxn ang="0">
                    <a:pos x="40" y="37"/>
                  </a:cxn>
                  <a:cxn ang="0">
                    <a:pos x="51" y="41"/>
                  </a:cxn>
                  <a:cxn ang="0">
                    <a:pos x="49" y="47"/>
                  </a:cxn>
                  <a:cxn ang="0">
                    <a:pos x="47" y="52"/>
                  </a:cxn>
                  <a:cxn ang="0">
                    <a:pos x="43" y="55"/>
                  </a:cxn>
                  <a:cxn ang="0">
                    <a:pos x="35" y="59"/>
                  </a:cxn>
                  <a:cxn ang="0">
                    <a:pos x="26" y="60"/>
                  </a:cxn>
                  <a:cxn ang="0">
                    <a:pos x="19" y="60"/>
                  </a:cxn>
                  <a:cxn ang="0">
                    <a:pos x="13" y="57"/>
                  </a:cxn>
                  <a:cxn ang="0">
                    <a:pos x="7" y="53"/>
                  </a:cxn>
                  <a:cxn ang="0">
                    <a:pos x="3" y="47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2"/>
                  </a:cxn>
                  <a:cxn ang="0">
                    <a:pos x="3" y="14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27" y="0"/>
                  </a:cxn>
                </a:cxnLst>
                <a:rect l="0" t="0" r="r" b="b"/>
                <a:pathLst>
                  <a:path w="51" h="60">
                    <a:moveTo>
                      <a:pt x="27" y="0"/>
                    </a:moveTo>
                    <a:lnTo>
                      <a:pt x="37" y="2"/>
                    </a:lnTo>
                    <a:lnTo>
                      <a:pt x="44" y="7"/>
                    </a:lnTo>
                    <a:lnTo>
                      <a:pt x="49" y="13"/>
                    </a:lnTo>
                    <a:lnTo>
                      <a:pt x="50" y="18"/>
                    </a:lnTo>
                    <a:lnTo>
                      <a:pt x="39" y="21"/>
                    </a:lnTo>
                    <a:lnTo>
                      <a:pt x="38" y="18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2" y="39"/>
                    </a:lnTo>
                    <a:lnTo>
                      <a:pt x="15" y="46"/>
                    </a:lnTo>
                    <a:lnTo>
                      <a:pt x="18" y="48"/>
                    </a:lnTo>
                    <a:lnTo>
                      <a:pt x="22" y="50"/>
                    </a:lnTo>
                    <a:lnTo>
                      <a:pt x="29" y="50"/>
                    </a:lnTo>
                    <a:lnTo>
                      <a:pt x="32" y="48"/>
                    </a:lnTo>
                    <a:lnTo>
                      <a:pt x="37" y="45"/>
                    </a:lnTo>
                    <a:lnTo>
                      <a:pt x="38" y="43"/>
                    </a:lnTo>
                    <a:lnTo>
                      <a:pt x="40" y="37"/>
                    </a:lnTo>
                    <a:lnTo>
                      <a:pt x="51" y="41"/>
                    </a:lnTo>
                    <a:lnTo>
                      <a:pt x="49" y="47"/>
                    </a:lnTo>
                    <a:lnTo>
                      <a:pt x="47" y="52"/>
                    </a:lnTo>
                    <a:lnTo>
                      <a:pt x="43" y="55"/>
                    </a:lnTo>
                    <a:lnTo>
                      <a:pt x="35" y="59"/>
                    </a:lnTo>
                    <a:lnTo>
                      <a:pt x="26" y="60"/>
                    </a:lnTo>
                    <a:lnTo>
                      <a:pt x="19" y="60"/>
                    </a:lnTo>
                    <a:lnTo>
                      <a:pt x="13" y="57"/>
                    </a:lnTo>
                    <a:lnTo>
                      <a:pt x="7" y="53"/>
                    </a:lnTo>
                    <a:lnTo>
                      <a:pt x="3" y="4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09" name="Rectangle 597"/>
              <p:cNvSpPr>
                <a:spLocks noChangeArrowheads="1"/>
              </p:cNvSpPr>
              <p:nvPr/>
            </p:nvSpPr>
            <p:spPr bwMode="auto">
              <a:xfrm>
                <a:off x="4331" y="2973"/>
                <a:ext cx="158" cy="21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0" name="Freeform 598"/>
              <p:cNvSpPr>
                <a:spLocks noEditPoints="1"/>
              </p:cNvSpPr>
              <p:nvPr/>
            </p:nvSpPr>
            <p:spPr bwMode="auto">
              <a:xfrm>
                <a:off x="4374" y="2947"/>
                <a:ext cx="72" cy="72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24" y="25"/>
                  </a:cxn>
                  <a:cxn ang="0">
                    <a:pos x="21" y="30"/>
                  </a:cxn>
                  <a:cxn ang="0">
                    <a:pos x="20" y="39"/>
                  </a:cxn>
                  <a:cxn ang="0">
                    <a:pos x="23" y="45"/>
                  </a:cxn>
                  <a:cxn ang="0">
                    <a:pos x="26" y="49"/>
                  </a:cxn>
                  <a:cxn ang="0">
                    <a:pos x="34" y="52"/>
                  </a:cxn>
                  <a:cxn ang="0">
                    <a:pos x="41" y="50"/>
                  </a:cxn>
                  <a:cxn ang="0">
                    <a:pos x="47" y="47"/>
                  </a:cxn>
                  <a:cxn ang="0">
                    <a:pos x="50" y="41"/>
                  </a:cxn>
                  <a:cxn ang="0">
                    <a:pos x="51" y="35"/>
                  </a:cxn>
                  <a:cxn ang="0">
                    <a:pos x="47" y="26"/>
                  </a:cxn>
                  <a:cxn ang="0">
                    <a:pos x="45" y="23"/>
                  </a:cxn>
                  <a:cxn ang="0">
                    <a:pos x="39" y="20"/>
                  </a:cxn>
                  <a:cxn ang="0">
                    <a:pos x="30" y="0"/>
                  </a:cxn>
                  <a:cxn ang="0">
                    <a:pos x="44" y="0"/>
                  </a:cxn>
                  <a:cxn ang="0">
                    <a:pos x="54" y="5"/>
                  </a:cxn>
                  <a:cxn ang="0">
                    <a:pos x="61" y="10"/>
                  </a:cxn>
                  <a:cxn ang="0">
                    <a:pos x="66" y="17"/>
                  </a:cxn>
                  <a:cxn ang="0">
                    <a:pos x="70" y="27"/>
                  </a:cxn>
                  <a:cxn ang="0">
                    <a:pos x="72" y="36"/>
                  </a:cxn>
                  <a:cxn ang="0">
                    <a:pos x="70" y="45"/>
                  </a:cxn>
                  <a:cxn ang="0">
                    <a:pos x="66" y="54"/>
                  </a:cxn>
                  <a:cxn ang="0">
                    <a:pos x="61" y="61"/>
                  </a:cxn>
                  <a:cxn ang="0">
                    <a:pos x="54" y="67"/>
                  </a:cxn>
                  <a:cxn ang="0">
                    <a:pos x="44" y="71"/>
                  </a:cxn>
                  <a:cxn ang="0">
                    <a:pos x="35" y="72"/>
                  </a:cxn>
                  <a:cxn ang="0">
                    <a:pos x="26" y="71"/>
                  </a:cxn>
                  <a:cxn ang="0">
                    <a:pos x="16" y="67"/>
                  </a:cxn>
                  <a:cxn ang="0">
                    <a:pos x="10" y="61"/>
                  </a:cxn>
                  <a:cxn ang="0">
                    <a:pos x="4" y="54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7" y="14"/>
                  </a:cxn>
                  <a:cxn ang="0">
                    <a:pos x="13" y="7"/>
                  </a:cxn>
                  <a:cxn ang="0">
                    <a:pos x="21" y="2"/>
                  </a:cxn>
                  <a:cxn ang="0">
                    <a:pos x="30" y="0"/>
                  </a:cxn>
                </a:cxnLst>
                <a:rect l="0" t="0" r="r" b="b"/>
                <a:pathLst>
                  <a:path w="72" h="72">
                    <a:moveTo>
                      <a:pt x="32" y="20"/>
                    </a:moveTo>
                    <a:lnTo>
                      <a:pt x="29" y="21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20" y="39"/>
                    </a:lnTo>
                    <a:lnTo>
                      <a:pt x="21" y="41"/>
                    </a:lnTo>
                    <a:lnTo>
                      <a:pt x="23" y="45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9" y="50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1" y="50"/>
                    </a:lnTo>
                    <a:lnTo>
                      <a:pt x="44" y="49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50" y="41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0" y="30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1" y="21"/>
                    </a:lnTo>
                    <a:lnTo>
                      <a:pt x="39" y="20"/>
                    </a:lnTo>
                    <a:lnTo>
                      <a:pt x="32" y="20"/>
                    </a:lnTo>
                    <a:close/>
                    <a:moveTo>
                      <a:pt x="30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61" y="10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0" y="27"/>
                    </a:lnTo>
                    <a:lnTo>
                      <a:pt x="71" y="31"/>
                    </a:lnTo>
                    <a:lnTo>
                      <a:pt x="72" y="36"/>
                    </a:lnTo>
                    <a:lnTo>
                      <a:pt x="71" y="41"/>
                    </a:lnTo>
                    <a:lnTo>
                      <a:pt x="70" y="45"/>
                    </a:lnTo>
                    <a:lnTo>
                      <a:pt x="69" y="50"/>
                    </a:lnTo>
                    <a:lnTo>
                      <a:pt x="66" y="54"/>
                    </a:lnTo>
                    <a:lnTo>
                      <a:pt x="64" y="57"/>
                    </a:lnTo>
                    <a:lnTo>
                      <a:pt x="61" y="61"/>
                    </a:lnTo>
                    <a:lnTo>
                      <a:pt x="57" y="65"/>
                    </a:lnTo>
                    <a:lnTo>
                      <a:pt x="54" y="67"/>
                    </a:lnTo>
                    <a:lnTo>
                      <a:pt x="50" y="69"/>
                    </a:lnTo>
                    <a:lnTo>
                      <a:pt x="44" y="71"/>
                    </a:lnTo>
                    <a:lnTo>
                      <a:pt x="41" y="72"/>
                    </a:lnTo>
                    <a:lnTo>
                      <a:pt x="35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6" y="67"/>
                    </a:lnTo>
                    <a:lnTo>
                      <a:pt x="13" y="65"/>
                    </a:lnTo>
                    <a:lnTo>
                      <a:pt x="10" y="61"/>
                    </a:lnTo>
                    <a:lnTo>
                      <a:pt x="7" y="57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3" y="7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1" name="Freeform 599"/>
              <p:cNvSpPr>
                <a:spLocks noEditPoints="1"/>
              </p:cNvSpPr>
              <p:nvPr/>
            </p:nvSpPr>
            <p:spPr bwMode="auto">
              <a:xfrm>
                <a:off x="4511" y="3086"/>
                <a:ext cx="50" cy="59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49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0" y="48"/>
                  </a:cxn>
                  <a:cxn ang="0">
                    <a:pos x="32" y="47"/>
                  </a:cxn>
                  <a:cxn ang="0">
                    <a:pos x="34" y="46"/>
                  </a:cxn>
                  <a:cxn ang="0">
                    <a:pos x="37" y="40"/>
                  </a:cxn>
                  <a:cxn ang="0">
                    <a:pos x="38" y="34"/>
                  </a:cxn>
                  <a:cxn ang="0">
                    <a:pos x="38" y="27"/>
                  </a:cxn>
                  <a:cxn ang="0">
                    <a:pos x="38" y="24"/>
                  </a:cxn>
                  <a:cxn ang="0">
                    <a:pos x="38" y="21"/>
                  </a:cxn>
                  <a:cxn ang="0">
                    <a:pos x="37" y="19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3" y="14"/>
                  </a:cxn>
                  <a:cxn ang="0">
                    <a:pos x="32" y="12"/>
                  </a:cxn>
                  <a:cxn ang="0">
                    <a:pos x="27" y="11"/>
                  </a:cxn>
                  <a:cxn ang="0">
                    <a:pos x="26" y="11"/>
                  </a:cxn>
                  <a:cxn ang="0">
                    <a:pos x="23" y="10"/>
                  </a:cxn>
                  <a:cxn ang="0">
                    <a:pos x="11" y="1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5" y="2"/>
                  </a:cxn>
                  <a:cxn ang="0">
                    <a:pos x="40" y="5"/>
                  </a:cxn>
                  <a:cxn ang="0">
                    <a:pos x="45" y="9"/>
                  </a:cxn>
                  <a:cxn ang="0">
                    <a:pos x="46" y="12"/>
                  </a:cxn>
                  <a:cxn ang="0">
                    <a:pos x="48" y="16"/>
                  </a:cxn>
                  <a:cxn ang="0">
                    <a:pos x="49" y="22"/>
                  </a:cxn>
                  <a:cxn ang="0">
                    <a:pos x="50" y="30"/>
                  </a:cxn>
                  <a:cxn ang="0">
                    <a:pos x="49" y="37"/>
                  </a:cxn>
                  <a:cxn ang="0">
                    <a:pos x="48" y="43"/>
                  </a:cxn>
                  <a:cxn ang="0">
                    <a:pos x="45" y="49"/>
                  </a:cxn>
                  <a:cxn ang="0">
                    <a:pos x="44" y="51"/>
                  </a:cxn>
                  <a:cxn ang="0">
                    <a:pos x="42" y="53"/>
                  </a:cxn>
                  <a:cxn ang="0">
                    <a:pos x="38" y="55"/>
                  </a:cxn>
                  <a:cxn ang="0">
                    <a:pos x="33" y="58"/>
                  </a:cxn>
                  <a:cxn ang="0">
                    <a:pos x="31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50" h="59">
                    <a:moveTo>
                      <a:pt x="11" y="10"/>
                    </a:moveTo>
                    <a:lnTo>
                      <a:pt x="11" y="49"/>
                    </a:lnTo>
                    <a:lnTo>
                      <a:pt x="27" y="49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7"/>
                    </a:lnTo>
                    <a:lnTo>
                      <a:pt x="34" y="46"/>
                    </a:lnTo>
                    <a:lnTo>
                      <a:pt x="37" y="40"/>
                    </a:lnTo>
                    <a:lnTo>
                      <a:pt x="38" y="34"/>
                    </a:lnTo>
                    <a:lnTo>
                      <a:pt x="38" y="27"/>
                    </a:lnTo>
                    <a:lnTo>
                      <a:pt x="38" y="24"/>
                    </a:lnTo>
                    <a:lnTo>
                      <a:pt x="38" y="21"/>
                    </a:lnTo>
                    <a:lnTo>
                      <a:pt x="37" y="19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3" y="14"/>
                    </a:lnTo>
                    <a:lnTo>
                      <a:pt x="32" y="12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3" y="10"/>
                    </a:lnTo>
                    <a:lnTo>
                      <a:pt x="11" y="1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5" y="2"/>
                    </a:lnTo>
                    <a:lnTo>
                      <a:pt x="40" y="5"/>
                    </a:lnTo>
                    <a:lnTo>
                      <a:pt x="45" y="9"/>
                    </a:lnTo>
                    <a:lnTo>
                      <a:pt x="46" y="12"/>
                    </a:lnTo>
                    <a:lnTo>
                      <a:pt x="48" y="16"/>
                    </a:lnTo>
                    <a:lnTo>
                      <a:pt x="49" y="22"/>
                    </a:lnTo>
                    <a:lnTo>
                      <a:pt x="50" y="30"/>
                    </a:lnTo>
                    <a:lnTo>
                      <a:pt x="49" y="37"/>
                    </a:lnTo>
                    <a:lnTo>
                      <a:pt x="48" y="43"/>
                    </a:lnTo>
                    <a:lnTo>
                      <a:pt x="45" y="49"/>
                    </a:lnTo>
                    <a:lnTo>
                      <a:pt x="44" y="51"/>
                    </a:lnTo>
                    <a:lnTo>
                      <a:pt x="42" y="53"/>
                    </a:lnTo>
                    <a:lnTo>
                      <a:pt x="38" y="55"/>
                    </a:lnTo>
                    <a:lnTo>
                      <a:pt x="33" y="58"/>
                    </a:lnTo>
                    <a:lnTo>
                      <a:pt x="31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2" name="Freeform 600"/>
              <p:cNvSpPr>
                <a:spLocks noEditPoints="1"/>
              </p:cNvSpPr>
              <p:nvPr/>
            </p:nvSpPr>
            <p:spPr bwMode="auto">
              <a:xfrm>
                <a:off x="4567" y="3101"/>
                <a:ext cx="40" cy="4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7" y="27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11" y="33"/>
                  </a:cxn>
                  <a:cxn ang="0">
                    <a:pos x="13" y="35"/>
                  </a:cxn>
                  <a:cxn ang="0">
                    <a:pos x="15" y="36"/>
                  </a:cxn>
                  <a:cxn ang="0">
                    <a:pos x="20" y="37"/>
                  </a:cxn>
                  <a:cxn ang="0">
                    <a:pos x="23" y="35"/>
                  </a:cxn>
                  <a:cxn ang="0">
                    <a:pos x="26" y="31"/>
                  </a:cxn>
                  <a:cxn ang="0">
                    <a:pos x="26" y="25"/>
                  </a:cxn>
                  <a:cxn ang="0">
                    <a:pos x="15" y="0"/>
                  </a:cxn>
                  <a:cxn ang="0">
                    <a:pos x="26" y="1"/>
                  </a:cxn>
                  <a:cxn ang="0">
                    <a:pos x="31" y="2"/>
                  </a:cxn>
                  <a:cxn ang="0">
                    <a:pos x="36" y="6"/>
                  </a:cxn>
                  <a:cxn ang="0">
                    <a:pos x="37" y="10"/>
                  </a:cxn>
                  <a:cxn ang="0">
                    <a:pos x="38" y="36"/>
                  </a:cxn>
                  <a:cxn ang="0">
                    <a:pos x="39" y="40"/>
                  </a:cxn>
                  <a:cxn ang="0">
                    <a:pos x="40" y="44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27" y="39"/>
                  </a:cxn>
                  <a:cxn ang="0">
                    <a:pos x="21" y="43"/>
                  </a:cxn>
                  <a:cxn ang="0">
                    <a:pos x="11" y="45"/>
                  </a:cxn>
                  <a:cxn ang="0">
                    <a:pos x="3" y="42"/>
                  </a:cxn>
                  <a:cxn ang="0">
                    <a:pos x="0" y="30"/>
                  </a:cxn>
                  <a:cxn ang="0">
                    <a:pos x="4" y="22"/>
                  </a:cxn>
                  <a:cxn ang="0">
                    <a:pos x="9" y="20"/>
                  </a:cxn>
                  <a:cxn ang="0">
                    <a:pos x="19" y="18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1" y="9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" y="12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5" y="0"/>
                  </a:cxn>
                </a:cxnLst>
                <a:rect l="0" t="0" r="r" b="b"/>
                <a:pathLst>
                  <a:path w="40" h="45">
                    <a:moveTo>
                      <a:pt x="25" y="25"/>
                    </a:moveTo>
                    <a:lnTo>
                      <a:pt x="23" y="25"/>
                    </a:lnTo>
                    <a:lnTo>
                      <a:pt x="20" y="26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11" y="33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7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3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25"/>
                    </a:lnTo>
                    <a:lnTo>
                      <a:pt x="25" y="25"/>
                    </a:lnTo>
                    <a:close/>
                    <a:moveTo>
                      <a:pt x="15" y="0"/>
                    </a:move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8" y="13"/>
                    </a:lnTo>
                    <a:lnTo>
                      <a:pt x="38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40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6" y="40"/>
                    </a:lnTo>
                    <a:lnTo>
                      <a:pt x="21" y="43"/>
                    </a:lnTo>
                    <a:lnTo>
                      <a:pt x="18" y="45"/>
                    </a:lnTo>
                    <a:lnTo>
                      <a:pt x="11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4" y="22"/>
                    </a:lnTo>
                    <a:lnTo>
                      <a:pt x="7" y="21"/>
                    </a:lnTo>
                    <a:lnTo>
                      <a:pt x="9" y="20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2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3" name="Freeform 601"/>
              <p:cNvSpPr>
                <a:spLocks/>
              </p:cNvSpPr>
              <p:nvPr/>
            </p:nvSpPr>
            <p:spPr bwMode="auto">
              <a:xfrm>
                <a:off x="4612" y="3087"/>
                <a:ext cx="25" cy="5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15"/>
                  </a:cxn>
                  <a:cxn ang="0">
                    <a:pos x="25" y="15"/>
                  </a:cxn>
                  <a:cxn ang="0">
                    <a:pos x="25" y="24"/>
                  </a:cxn>
                  <a:cxn ang="0">
                    <a:pos x="16" y="24"/>
                  </a:cxn>
                  <a:cxn ang="0">
                    <a:pos x="16" y="49"/>
                  </a:cxn>
                  <a:cxn ang="0">
                    <a:pos x="17" y="49"/>
                  </a:cxn>
                  <a:cxn ang="0">
                    <a:pos x="19" y="51"/>
                  </a:cxn>
                  <a:cxn ang="0">
                    <a:pos x="21" y="51"/>
                  </a:cxn>
                  <a:cxn ang="0">
                    <a:pos x="23" y="50"/>
                  </a:cxn>
                  <a:cxn ang="0">
                    <a:pos x="25" y="50"/>
                  </a:cxn>
                  <a:cxn ang="0">
                    <a:pos x="25" y="57"/>
                  </a:cxn>
                  <a:cxn ang="0">
                    <a:pos x="21" y="59"/>
                  </a:cxn>
                  <a:cxn ang="0">
                    <a:pos x="13" y="59"/>
                  </a:cxn>
                  <a:cxn ang="0">
                    <a:pos x="11" y="58"/>
                  </a:cxn>
                  <a:cxn ang="0">
                    <a:pos x="6" y="56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5" y="52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0" y="15"/>
                  </a:cxn>
                  <a:cxn ang="0">
                    <a:pos x="5" y="15"/>
                  </a:cxn>
                  <a:cxn ang="0">
                    <a:pos x="5" y="7"/>
                  </a:cxn>
                  <a:cxn ang="0">
                    <a:pos x="16" y="0"/>
                  </a:cxn>
                </a:cxnLst>
                <a:rect l="0" t="0" r="r" b="b"/>
                <a:pathLst>
                  <a:path w="25" h="59">
                    <a:moveTo>
                      <a:pt x="16" y="0"/>
                    </a:moveTo>
                    <a:lnTo>
                      <a:pt x="16" y="15"/>
                    </a:lnTo>
                    <a:lnTo>
                      <a:pt x="25" y="15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57"/>
                    </a:lnTo>
                    <a:lnTo>
                      <a:pt x="21" y="59"/>
                    </a:lnTo>
                    <a:lnTo>
                      <a:pt x="13" y="59"/>
                    </a:lnTo>
                    <a:lnTo>
                      <a:pt x="11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5" y="52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4" name="Freeform 602"/>
              <p:cNvSpPr>
                <a:spLocks noEditPoints="1"/>
              </p:cNvSpPr>
              <p:nvPr/>
            </p:nvSpPr>
            <p:spPr bwMode="auto">
              <a:xfrm>
                <a:off x="4640" y="3101"/>
                <a:ext cx="41" cy="45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15" y="28"/>
                  </a:cxn>
                  <a:cxn ang="0">
                    <a:pos x="13" y="28"/>
                  </a:cxn>
                  <a:cxn ang="0">
                    <a:pos x="11" y="33"/>
                  </a:cxn>
                  <a:cxn ang="0">
                    <a:pos x="13" y="35"/>
                  </a:cxn>
                  <a:cxn ang="0">
                    <a:pos x="19" y="37"/>
                  </a:cxn>
                  <a:cxn ang="0">
                    <a:pos x="23" y="35"/>
                  </a:cxn>
                  <a:cxn ang="0">
                    <a:pos x="26" y="31"/>
                  </a:cxn>
                  <a:cxn ang="0">
                    <a:pos x="27" y="28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31" y="2"/>
                  </a:cxn>
                  <a:cxn ang="0">
                    <a:pos x="37" y="8"/>
                  </a:cxn>
                  <a:cxn ang="0">
                    <a:pos x="38" y="34"/>
                  </a:cxn>
                  <a:cxn ang="0">
                    <a:pos x="39" y="40"/>
                  </a:cxn>
                  <a:cxn ang="0">
                    <a:pos x="41" y="44"/>
                  </a:cxn>
                  <a:cxn ang="0">
                    <a:pos x="29" y="43"/>
                  </a:cxn>
                  <a:cxn ang="0">
                    <a:pos x="28" y="40"/>
                  </a:cxn>
                  <a:cxn ang="0">
                    <a:pos x="28" y="39"/>
                  </a:cxn>
                  <a:cxn ang="0">
                    <a:pos x="22" y="43"/>
                  </a:cxn>
                  <a:cxn ang="0">
                    <a:pos x="18" y="45"/>
                  </a:cxn>
                  <a:cxn ang="0">
                    <a:pos x="6" y="43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3" y="24"/>
                  </a:cxn>
                  <a:cxn ang="0">
                    <a:pos x="9" y="20"/>
                  </a:cxn>
                  <a:cxn ang="0">
                    <a:pos x="13" y="19"/>
                  </a:cxn>
                  <a:cxn ang="0">
                    <a:pos x="19" y="18"/>
                  </a:cxn>
                  <a:cxn ang="0">
                    <a:pos x="25" y="16"/>
                  </a:cxn>
                  <a:cxn ang="0">
                    <a:pos x="27" y="15"/>
                  </a:cxn>
                  <a:cxn ang="0">
                    <a:pos x="23" y="9"/>
                  </a:cxn>
                  <a:cxn ang="0">
                    <a:pos x="19" y="9"/>
                  </a:cxn>
                  <a:cxn ang="0">
                    <a:pos x="16" y="9"/>
                  </a:cxn>
                  <a:cxn ang="0">
                    <a:pos x="12" y="14"/>
                  </a:cxn>
                  <a:cxn ang="0">
                    <a:pos x="3" y="9"/>
                  </a:cxn>
                  <a:cxn ang="0">
                    <a:pos x="8" y="3"/>
                  </a:cxn>
                  <a:cxn ang="0">
                    <a:pos x="16" y="0"/>
                  </a:cxn>
                </a:cxnLst>
                <a:rect l="0" t="0" r="r" b="b"/>
                <a:pathLst>
                  <a:path w="41" h="45">
                    <a:moveTo>
                      <a:pt x="25" y="25"/>
                    </a:moveTo>
                    <a:lnTo>
                      <a:pt x="18" y="27"/>
                    </a:lnTo>
                    <a:lnTo>
                      <a:pt x="16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28"/>
                    </a:lnTo>
                    <a:lnTo>
                      <a:pt x="27" y="25"/>
                    </a:lnTo>
                    <a:lnTo>
                      <a:pt x="25" y="25"/>
                    </a:lnTo>
                    <a:close/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8" y="34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40" y="42"/>
                    </a:lnTo>
                    <a:lnTo>
                      <a:pt x="41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6" y="40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5"/>
                    </a:lnTo>
                    <a:lnTo>
                      <a:pt x="12" y="45"/>
                    </a:lnTo>
                    <a:lnTo>
                      <a:pt x="6" y="43"/>
                    </a:lnTo>
                    <a:lnTo>
                      <a:pt x="3" y="42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3" y="19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5" y="12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5" name="Freeform 603"/>
              <p:cNvSpPr>
                <a:spLocks/>
              </p:cNvSpPr>
              <p:nvPr/>
            </p:nvSpPr>
            <p:spPr bwMode="auto">
              <a:xfrm>
                <a:off x="4689" y="3086"/>
                <a:ext cx="42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49"/>
                  </a:cxn>
                  <a:cxn ang="0">
                    <a:pos x="42" y="49"/>
                  </a:cxn>
                  <a:cxn ang="0">
                    <a:pos x="42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42" h="59">
                    <a:moveTo>
                      <a:pt x="0" y="0"/>
                    </a:moveTo>
                    <a:lnTo>
                      <a:pt x="11" y="0"/>
                    </a:lnTo>
                    <a:lnTo>
                      <a:pt x="11" y="49"/>
                    </a:lnTo>
                    <a:lnTo>
                      <a:pt x="42" y="49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6" name="Freeform 604"/>
              <p:cNvSpPr>
                <a:spLocks noEditPoints="1"/>
              </p:cNvSpPr>
              <p:nvPr/>
            </p:nvSpPr>
            <p:spPr bwMode="auto">
              <a:xfrm>
                <a:off x="4737" y="3101"/>
                <a:ext cx="45" cy="4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3" y="15"/>
                  </a:cxn>
                  <a:cxn ang="0">
                    <a:pos x="12" y="17"/>
                  </a:cxn>
                  <a:cxn ang="0">
                    <a:pos x="12" y="20"/>
                  </a:cxn>
                  <a:cxn ang="0">
                    <a:pos x="12" y="26"/>
                  </a:cxn>
                  <a:cxn ang="0">
                    <a:pos x="13" y="31"/>
                  </a:cxn>
                  <a:cxn ang="0">
                    <a:pos x="15" y="33"/>
                  </a:cxn>
                  <a:cxn ang="0">
                    <a:pos x="18" y="36"/>
                  </a:cxn>
                  <a:cxn ang="0">
                    <a:pos x="20" y="37"/>
                  </a:cxn>
                  <a:cxn ang="0">
                    <a:pos x="25" y="37"/>
                  </a:cxn>
                  <a:cxn ang="0">
                    <a:pos x="27" y="36"/>
                  </a:cxn>
                  <a:cxn ang="0">
                    <a:pos x="29" y="34"/>
                  </a:cxn>
                  <a:cxn ang="0">
                    <a:pos x="31" y="33"/>
                  </a:cxn>
                  <a:cxn ang="0">
                    <a:pos x="32" y="31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3" y="17"/>
                  </a:cxn>
                  <a:cxn ang="0">
                    <a:pos x="32" y="15"/>
                  </a:cxn>
                  <a:cxn ang="0">
                    <a:pos x="31" y="12"/>
                  </a:cxn>
                  <a:cxn ang="0">
                    <a:pos x="29" y="11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31" y="2"/>
                  </a:cxn>
                  <a:cxn ang="0">
                    <a:pos x="39" y="6"/>
                  </a:cxn>
                  <a:cxn ang="0">
                    <a:pos x="44" y="14"/>
                  </a:cxn>
                  <a:cxn ang="0">
                    <a:pos x="45" y="23"/>
                  </a:cxn>
                  <a:cxn ang="0">
                    <a:pos x="44" y="29"/>
                  </a:cxn>
                  <a:cxn ang="0">
                    <a:pos x="43" y="34"/>
                  </a:cxn>
                  <a:cxn ang="0">
                    <a:pos x="39" y="39"/>
                  </a:cxn>
                  <a:cxn ang="0">
                    <a:pos x="31" y="43"/>
                  </a:cxn>
                  <a:cxn ang="0">
                    <a:pos x="22" y="45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9" y="41"/>
                  </a:cxn>
                  <a:cxn ang="0">
                    <a:pos x="6" y="40"/>
                  </a:cxn>
                  <a:cxn ang="0">
                    <a:pos x="4" y="37"/>
                  </a:cxn>
                  <a:cxn ang="0">
                    <a:pos x="3" y="35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5" y="1"/>
                  </a:cxn>
                  <a:cxn ang="0">
                    <a:pos x="19" y="0"/>
                  </a:cxn>
                </a:cxnLst>
                <a:rect l="0" t="0" r="r" b="b"/>
                <a:pathLst>
                  <a:path w="45" h="45">
                    <a:moveTo>
                      <a:pt x="20" y="9"/>
                    </a:moveTo>
                    <a:lnTo>
                      <a:pt x="18" y="9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8" y="36"/>
                    </a:lnTo>
                    <a:lnTo>
                      <a:pt x="20" y="37"/>
                    </a:lnTo>
                    <a:lnTo>
                      <a:pt x="25" y="37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31" y="33"/>
                    </a:lnTo>
                    <a:lnTo>
                      <a:pt x="32" y="31"/>
                    </a:lnTo>
                    <a:lnTo>
                      <a:pt x="34" y="26"/>
                    </a:lnTo>
                    <a:lnTo>
                      <a:pt x="34" y="20"/>
                    </a:lnTo>
                    <a:lnTo>
                      <a:pt x="33" y="17"/>
                    </a:lnTo>
                    <a:lnTo>
                      <a:pt x="32" y="15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20" y="9"/>
                    </a:lnTo>
                    <a:close/>
                    <a:moveTo>
                      <a:pt x="19" y="0"/>
                    </a:moveTo>
                    <a:lnTo>
                      <a:pt x="22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44" y="14"/>
                    </a:lnTo>
                    <a:lnTo>
                      <a:pt x="45" y="23"/>
                    </a:lnTo>
                    <a:lnTo>
                      <a:pt x="44" y="29"/>
                    </a:lnTo>
                    <a:lnTo>
                      <a:pt x="43" y="34"/>
                    </a:lnTo>
                    <a:lnTo>
                      <a:pt x="39" y="39"/>
                    </a:lnTo>
                    <a:lnTo>
                      <a:pt x="31" y="43"/>
                    </a:lnTo>
                    <a:lnTo>
                      <a:pt x="22" y="45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3" y="35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5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7" name="Freeform 605"/>
              <p:cNvSpPr>
                <a:spLocks noEditPoints="1"/>
              </p:cNvSpPr>
              <p:nvPr/>
            </p:nvSpPr>
            <p:spPr bwMode="auto">
              <a:xfrm>
                <a:off x="4788" y="3101"/>
                <a:ext cx="45" cy="4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3" y="15"/>
                  </a:cxn>
                  <a:cxn ang="0">
                    <a:pos x="12" y="17"/>
                  </a:cxn>
                  <a:cxn ang="0">
                    <a:pos x="11" y="20"/>
                  </a:cxn>
                  <a:cxn ang="0">
                    <a:pos x="11" y="26"/>
                  </a:cxn>
                  <a:cxn ang="0">
                    <a:pos x="13" y="31"/>
                  </a:cxn>
                  <a:cxn ang="0">
                    <a:pos x="15" y="33"/>
                  </a:cxn>
                  <a:cxn ang="0">
                    <a:pos x="18" y="36"/>
                  </a:cxn>
                  <a:cxn ang="0">
                    <a:pos x="20" y="37"/>
                  </a:cxn>
                  <a:cxn ang="0">
                    <a:pos x="24" y="37"/>
                  </a:cxn>
                  <a:cxn ang="0">
                    <a:pos x="27" y="36"/>
                  </a:cxn>
                  <a:cxn ang="0">
                    <a:pos x="29" y="34"/>
                  </a:cxn>
                  <a:cxn ang="0">
                    <a:pos x="30" y="33"/>
                  </a:cxn>
                  <a:cxn ang="0">
                    <a:pos x="32" y="31"/>
                  </a:cxn>
                  <a:cxn ang="0">
                    <a:pos x="33" y="26"/>
                  </a:cxn>
                  <a:cxn ang="0">
                    <a:pos x="33" y="20"/>
                  </a:cxn>
                  <a:cxn ang="0">
                    <a:pos x="33" y="17"/>
                  </a:cxn>
                  <a:cxn ang="0">
                    <a:pos x="32" y="15"/>
                  </a:cxn>
                  <a:cxn ang="0">
                    <a:pos x="30" y="12"/>
                  </a:cxn>
                  <a:cxn ang="0">
                    <a:pos x="29" y="11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31" y="2"/>
                  </a:cxn>
                  <a:cxn ang="0">
                    <a:pos x="39" y="6"/>
                  </a:cxn>
                  <a:cxn ang="0">
                    <a:pos x="43" y="14"/>
                  </a:cxn>
                  <a:cxn ang="0">
                    <a:pos x="45" y="23"/>
                  </a:cxn>
                  <a:cxn ang="0">
                    <a:pos x="44" y="29"/>
                  </a:cxn>
                  <a:cxn ang="0">
                    <a:pos x="43" y="34"/>
                  </a:cxn>
                  <a:cxn ang="0">
                    <a:pos x="39" y="39"/>
                  </a:cxn>
                  <a:cxn ang="0">
                    <a:pos x="31" y="43"/>
                  </a:cxn>
                  <a:cxn ang="0">
                    <a:pos x="22" y="45"/>
                  </a:cxn>
                  <a:cxn ang="0">
                    <a:pos x="18" y="45"/>
                  </a:cxn>
                  <a:cxn ang="0">
                    <a:pos x="15" y="44"/>
                  </a:cxn>
                  <a:cxn ang="0">
                    <a:pos x="8" y="41"/>
                  </a:cxn>
                  <a:cxn ang="0">
                    <a:pos x="6" y="40"/>
                  </a:cxn>
                  <a:cxn ang="0">
                    <a:pos x="4" y="37"/>
                  </a:cxn>
                  <a:cxn ang="0">
                    <a:pos x="2" y="35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5" y="1"/>
                  </a:cxn>
                  <a:cxn ang="0">
                    <a:pos x="18" y="0"/>
                  </a:cxn>
                </a:cxnLst>
                <a:rect l="0" t="0" r="r" b="b"/>
                <a:pathLst>
                  <a:path w="45" h="45">
                    <a:moveTo>
                      <a:pt x="20" y="9"/>
                    </a:moveTo>
                    <a:lnTo>
                      <a:pt x="18" y="9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20"/>
                    </a:lnTo>
                    <a:lnTo>
                      <a:pt x="11" y="26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8" y="36"/>
                    </a:lnTo>
                    <a:lnTo>
                      <a:pt x="20" y="37"/>
                    </a:lnTo>
                    <a:lnTo>
                      <a:pt x="24" y="37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3" y="26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20" y="9"/>
                    </a:lnTo>
                    <a:close/>
                    <a:moveTo>
                      <a:pt x="18" y="0"/>
                    </a:moveTo>
                    <a:lnTo>
                      <a:pt x="22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43" y="14"/>
                    </a:lnTo>
                    <a:lnTo>
                      <a:pt x="45" y="23"/>
                    </a:lnTo>
                    <a:lnTo>
                      <a:pt x="44" y="29"/>
                    </a:lnTo>
                    <a:lnTo>
                      <a:pt x="43" y="34"/>
                    </a:lnTo>
                    <a:lnTo>
                      <a:pt x="39" y="39"/>
                    </a:lnTo>
                    <a:lnTo>
                      <a:pt x="31" y="43"/>
                    </a:lnTo>
                    <a:lnTo>
                      <a:pt x="22" y="45"/>
                    </a:lnTo>
                    <a:lnTo>
                      <a:pt x="18" y="45"/>
                    </a:lnTo>
                    <a:lnTo>
                      <a:pt x="15" y="44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8" name="Freeform 606"/>
              <p:cNvSpPr>
                <a:spLocks/>
              </p:cNvSpPr>
              <p:nvPr/>
            </p:nvSpPr>
            <p:spPr bwMode="auto">
              <a:xfrm>
                <a:off x="4840" y="3101"/>
                <a:ext cx="63" cy="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8" y="1"/>
                  </a:cxn>
                  <a:cxn ang="0">
                    <a:pos x="31" y="2"/>
                  </a:cxn>
                  <a:cxn ang="0">
                    <a:pos x="34" y="5"/>
                  </a:cxn>
                  <a:cxn ang="0">
                    <a:pos x="35" y="7"/>
                  </a:cxn>
                  <a:cxn ang="0">
                    <a:pos x="38" y="5"/>
                  </a:cxn>
                  <a:cxn ang="0">
                    <a:pos x="42" y="2"/>
                  </a:cxn>
                  <a:cxn ang="0">
                    <a:pos x="44" y="1"/>
                  </a:cxn>
                  <a:cxn ang="0">
                    <a:pos x="46" y="0"/>
                  </a:cxn>
                  <a:cxn ang="0">
                    <a:pos x="49" y="0"/>
                  </a:cxn>
                  <a:cxn ang="0">
                    <a:pos x="56" y="2"/>
                  </a:cxn>
                  <a:cxn ang="0">
                    <a:pos x="60" y="6"/>
                  </a:cxn>
                  <a:cxn ang="0">
                    <a:pos x="62" y="8"/>
                  </a:cxn>
                  <a:cxn ang="0">
                    <a:pos x="63" y="10"/>
                  </a:cxn>
                  <a:cxn ang="0">
                    <a:pos x="63" y="44"/>
                  </a:cxn>
                  <a:cxn ang="0">
                    <a:pos x="51" y="44"/>
                  </a:cxn>
                  <a:cxn ang="0">
                    <a:pos x="51" y="12"/>
                  </a:cxn>
                  <a:cxn ang="0">
                    <a:pos x="50" y="12"/>
                  </a:cxn>
                  <a:cxn ang="0">
                    <a:pos x="50" y="10"/>
                  </a:cxn>
                  <a:cxn ang="0">
                    <a:pos x="48" y="9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3" y="9"/>
                  </a:cxn>
                  <a:cxn ang="0">
                    <a:pos x="41" y="11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8" y="15"/>
                  </a:cxn>
                  <a:cxn ang="0">
                    <a:pos x="37" y="17"/>
                  </a:cxn>
                  <a:cxn ang="0">
                    <a:pos x="37" y="44"/>
                  </a:cxn>
                  <a:cxn ang="0">
                    <a:pos x="25" y="44"/>
                  </a:cxn>
                  <a:cxn ang="0">
                    <a:pos x="25" y="15"/>
                  </a:cxn>
                  <a:cxn ang="0">
                    <a:pos x="25" y="12"/>
                  </a:cxn>
                  <a:cxn ang="0">
                    <a:pos x="24" y="11"/>
                  </a:cxn>
                  <a:cxn ang="0">
                    <a:pos x="22" y="9"/>
                  </a:cxn>
                  <a:cxn ang="0">
                    <a:pos x="21" y="9"/>
                  </a:cxn>
                  <a:cxn ang="0">
                    <a:pos x="19" y="9"/>
                  </a:cxn>
                  <a:cxn ang="0">
                    <a:pos x="17" y="9"/>
                  </a:cxn>
                  <a:cxn ang="0">
                    <a:pos x="16" y="11"/>
                  </a:cxn>
                  <a:cxn ang="0">
                    <a:pos x="13" y="12"/>
                  </a:cxn>
                  <a:cxn ang="0">
                    <a:pos x="11" y="15"/>
                  </a:cxn>
                  <a:cxn ang="0">
                    <a:pos x="11" y="44"/>
                  </a:cxn>
                  <a:cxn ang="0">
                    <a:pos x="0" y="44"/>
                  </a:cxn>
                  <a:cxn ang="0">
                    <a:pos x="0" y="1"/>
                  </a:cxn>
                  <a:cxn ang="0">
                    <a:pos x="11" y="1"/>
                  </a:cxn>
                  <a:cxn ang="0">
                    <a:pos x="11" y="7"/>
                  </a:cxn>
                  <a:cxn ang="0">
                    <a:pos x="17" y="2"/>
                  </a:cxn>
                  <a:cxn ang="0">
                    <a:pos x="24" y="0"/>
                  </a:cxn>
                </a:cxnLst>
                <a:rect l="0" t="0" r="r" b="b"/>
                <a:pathLst>
                  <a:path w="63" h="44">
                    <a:moveTo>
                      <a:pt x="24" y="0"/>
                    </a:moveTo>
                    <a:lnTo>
                      <a:pt x="28" y="1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42" y="2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6" y="2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3" y="10"/>
                    </a:lnTo>
                    <a:lnTo>
                      <a:pt x="63" y="44"/>
                    </a:lnTo>
                    <a:lnTo>
                      <a:pt x="51" y="44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7" y="17"/>
                    </a:lnTo>
                    <a:lnTo>
                      <a:pt x="37" y="44"/>
                    </a:lnTo>
                    <a:lnTo>
                      <a:pt x="25" y="44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11" y="7"/>
                    </a:lnTo>
                    <a:lnTo>
                      <a:pt x="17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19" name="Rectangle 607"/>
              <p:cNvSpPr>
                <a:spLocks noChangeArrowheads="1"/>
              </p:cNvSpPr>
              <p:nvPr/>
            </p:nvSpPr>
            <p:spPr bwMode="auto">
              <a:xfrm>
                <a:off x="4331" y="3104"/>
                <a:ext cx="158" cy="2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0" name="Freeform 608"/>
              <p:cNvSpPr>
                <a:spLocks noEditPoints="1"/>
              </p:cNvSpPr>
              <p:nvPr/>
            </p:nvSpPr>
            <p:spPr bwMode="auto">
              <a:xfrm>
                <a:off x="4362" y="3060"/>
                <a:ext cx="94" cy="82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35" y="62"/>
                  </a:cxn>
                  <a:cxn ang="0">
                    <a:pos x="60" y="62"/>
                  </a:cxn>
                  <a:cxn ang="0">
                    <a:pos x="48" y="41"/>
                  </a:cxn>
                  <a:cxn ang="0">
                    <a:pos x="47" y="0"/>
                  </a:cxn>
                  <a:cxn ang="0">
                    <a:pos x="56" y="16"/>
                  </a:cxn>
                  <a:cxn ang="0">
                    <a:pos x="86" y="67"/>
                  </a:cxn>
                  <a:cxn ang="0">
                    <a:pos x="94" y="82"/>
                  </a:cxn>
                  <a:cxn ang="0">
                    <a:pos x="0" y="82"/>
                  </a:cxn>
                  <a:cxn ang="0">
                    <a:pos x="9" y="67"/>
                  </a:cxn>
                  <a:cxn ang="0">
                    <a:pos x="39" y="16"/>
                  </a:cxn>
                  <a:cxn ang="0">
                    <a:pos x="47" y="0"/>
                  </a:cxn>
                </a:cxnLst>
                <a:rect l="0" t="0" r="r" b="b"/>
                <a:pathLst>
                  <a:path w="94" h="82">
                    <a:moveTo>
                      <a:pt x="48" y="41"/>
                    </a:moveTo>
                    <a:lnTo>
                      <a:pt x="35" y="62"/>
                    </a:lnTo>
                    <a:lnTo>
                      <a:pt x="60" y="62"/>
                    </a:lnTo>
                    <a:lnTo>
                      <a:pt x="48" y="41"/>
                    </a:lnTo>
                    <a:close/>
                    <a:moveTo>
                      <a:pt x="47" y="0"/>
                    </a:moveTo>
                    <a:lnTo>
                      <a:pt x="56" y="16"/>
                    </a:lnTo>
                    <a:lnTo>
                      <a:pt x="86" y="67"/>
                    </a:lnTo>
                    <a:lnTo>
                      <a:pt x="94" y="82"/>
                    </a:lnTo>
                    <a:lnTo>
                      <a:pt x="0" y="82"/>
                    </a:lnTo>
                    <a:lnTo>
                      <a:pt x="9" y="67"/>
                    </a:lnTo>
                    <a:lnTo>
                      <a:pt x="39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1" name="Freeform 609"/>
              <p:cNvSpPr>
                <a:spLocks noEditPoints="1"/>
              </p:cNvSpPr>
              <p:nvPr/>
            </p:nvSpPr>
            <p:spPr bwMode="auto">
              <a:xfrm>
                <a:off x="4509" y="3218"/>
                <a:ext cx="41" cy="60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6" y="24"/>
                  </a:cxn>
                  <a:cxn ang="0">
                    <a:pos x="12" y="29"/>
                  </a:cxn>
                  <a:cxn ang="0">
                    <a:pos x="11" y="31"/>
                  </a:cxn>
                  <a:cxn ang="0">
                    <a:pos x="11" y="33"/>
                  </a:cxn>
                  <a:cxn ang="0">
                    <a:pos x="10" y="36"/>
                  </a:cxn>
                  <a:cxn ang="0">
                    <a:pos x="11" y="41"/>
                  </a:cxn>
                  <a:cxn ang="0">
                    <a:pos x="11" y="44"/>
                  </a:cxn>
                  <a:cxn ang="0">
                    <a:pos x="12" y="47"/>
                  </a:cxn>
                  <a:cxn ang="0">
                    <a:pos x="15" y="50"/>
                  </a:cxn>
                  <a:cxn ang="0">
                    <a:pos x="19" y="51"/>
                  </a:cxn>
                  <a:cxn ang="0">
                    <a:pos x="21" y="52"/>
                  </a:cxn>
                  <a:cxn ang="0">
                    <a:pos x="22" y="52"/>
                  </a:cxn>
                  <a:cxn ang="0">
                    <a:pos x="25" y="51"/>
                  </a:cxn>
                  <a:cxn ang="0">
                    <a:pos x="29" y="46"/>
                  </a:cxn>
                  <a:cxn ang="0">
                    <a:pos x="30" y="44"/>
                  </a:cxn>
                  <a:cxn ang="0">
                    <a:pos x="30" y="31"/>
                  </a:cxn>
                  <a:cxn ang="0">
                    <a:pos x="29" y="29"/>
                  </a:cxn>
                  <a:cxn ang="0">
                    <a:pos x="25" y="24"/>
                  </a:cxn>
                  <a:cxn ang="0">
                    <a:pos x="22" y="24"/>
                  </a:cxn>
                  <a:cxn ang="0">
                    <a:pos x="21" y="24"/>
                  </a:cxn>
                  <a:cxn ang="0">
                    <a:pos x="19" y="24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41" y="59"/>
                  </a:cxn>
                  <a:cxn ang="0">
                    <a:pos x="30" y="59"/>
                  </a:cxn>
                  <a:cxn ang="0">
                    <a:pos x="30" y="53"/>
                  </a:cxn>
                  <a:cxn ang="0">
                    <a:pos x="28" y="55"/>
                  </a:cxn>
                  <a:cxn ang="0">
                    <a:pos x="27" y="57"/>
                  </a:cxn>
                  <a:cxn ang="0">
                    <a:pos x="25" y="58"/>
                  </a:cxn>
                  <a:cxn ang="0">
                    <a:pos x="22" y="60"/>
                  </a:cxn>
                  <a:cxn ang="0">
                    <a:pos x="17" y="60"/>
                  </a:cxn>
                  <a:cxn ang="0">
                    <a:pos x="10" y="58"/>
                  </a:cxn>
                  <a:cxn ang="0">
                    <a:pos x="4" y="54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0" y="31"/>
                  </a:cxn>
                  <a:cxn ang="0">
                    <a:pos x="2" y="25"/>
                  </a:cxn>
                  <a:cxn ang="0">
                    <a:pos x="4" y="21"/>
                  </a:cxn>
                  <a:cxn ang="0">
                    <a:pos x="10" y="17"/>
                  </a:cxn>
                  <a:cxn ang="0">
                    <a:pos x="17" y="15"/>
                  </a:cxn>
                  <a:cxn ang="0">
                    <a:pos x="25" y="17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41" h="60">
                    <a:moveTo>
                      <a:pt x="19" y="24"/>
                    </a:moveTo>
                    <a:lnTo>
                      <a:pt x="16" y="24"/>
                    </a:lnTo>
                    <a:lnTo>
                      <a:pt x="12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2" y="47"/>
                    </a:lnTo>
                    <a:lnTo>
                      <a:pt x="15" y="50"/>
                    </a:lnTo>
                    <a:lnTo>
                      <a:pt x="19" y="51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1"/>
                    </a:lnTo>
                    <a:lnTo>
                      <a:pt x="29" y="46"/>
                    </a:lnTo>
                    <a:lnTo>
                      <a:pt x="30" y="44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5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close/>
                    <a:moveTo>
                      <a:pt x="30" y="0"/>
                    </a:moveTo>
                    <a:lnTo>
                      <a:pt x="41" y="0"/>
                    </a:lnTo>
                    <a:lnTo>
                      <a:pt x="41" y="59"/>
                    </a:lnTo>
                    <a:lnTo>
                      <a:pt x="30" y="59"/>
                    </a:lnTo>
                    <a:lnTo>
                      <a:pt x="30" y="53"/>
                    </a:lnTo>
                    <a:lnTo>
                      <a:pt x="28" y="55"/>
                    </a:lnTo>
                    <a:lnTo>
                      <a:pt x="27" y="57"/>
                    </a:lnTo>
                    <a:lnTo>
                      <a:pt x="25" y="58"/>
                    </a:lnTo>
                    <a:lnTo>
                      <a:pt x="22" y="60"/>
                    </a:lnTo>
                    <a:lnTo>
                      <a:pt x="17" y="60"/>
                    </a:lnTo>
                    <a:lnTo>
                      <a:pt x="10" y="58"/>
                    </a:lnTo>
                    <a:lnTo>
                      <a:pt x="4" y="54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10" y="17"/>
                    </a:lnTo>
                    <a:lnTo>
                      <a:pt x="17" y="15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2" name="Freeform 610"/>
              <p:cNvSpPr>
                <a:spLocks noEditPoints="1"/>
              </p:cNvSpPr>
              <p:nvPr/>
            </p:nvSpPr>
            <p:spPr bwMode="auto">
              <a:xfrm>
                <a:off x="4559" y="3233"/>
                <a:ext cx="45" cy="4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7"/>
                  </a:cxn>
                  <a:cxn ang="0">
                    <a:pos x="12" y="20"/>
                  </a:cxn>
                  <a:cxn ang="0">
                    <a:pos x="11" y="23"/>
                  </a:cxn>
                  <a:cxn ang="0">
                    <a:pos x="11" y="26"/>
                  </a:cxn>
                  <a:cxn ang="0">
                    <a:pos x="12" y="28"/>
                  </a:cxn>
                  <a:cxn ang="0">
                    <a:pos x="15" y="33"/>
                  </a:cxn>
                  <a:cxn ang="0">
                    <a:pos x="18" y="36"/>
                  </a:cxn>
                  <a:cxn ang="0">
                    <a:pos x="20" y="37"/>
                  </a:cxn>
                  <a:cxn ang="0">
                    <a:pos x="25" y="37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33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3" y="17"/>
                  </a:cxn>
                  <a:cxn ang="0">
                    <a:pos x="32" y="15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31" y="2"/>
                  </a:cxn>
                  <a:cxn ang="0">
                    <a:pos x="39" y="6"/>
                  </a:cxn>
                  <a:cxn ang="0">
                    <a:pos x="44" y="14"/>
                  </a:cxn>
                  <a:cxn ang="0">
                    <a:pos x="45" y="23"/>
                  </a:cxn>
                  <a:cxn ang="0">
                    <a:pos x="44" y="29"/>
                  </a:cxn>
                  <a:cxn ang="0">
                    <a:pos x="42" y="34"/>
                  </a:cxn>
                  <a:cxn ang="0">
                    <a:pos x="39" y="39"/>
                  </a:cxn>
                  <a:cxn ang="0">
                    <a:pos x="31" y="43"/>
                  </a:cxn>
                  <a:cxn ang="0">
                    <a:pos x="22" y="45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1" y="43"/>
                  </a:cxn>
                  <a:cxn ang="0">
                    <a:pos x="6" y="40"/>
                  </a:cxn>
                  <a:cxn ang="0">
                    <a:pos x="4" y="37"/>
                  </a:cxn>
                  <a:cxn ang="0">
                    <a:pos x="3" y="35"/>
                  </a:cxn>
                  <a:cxn ang="0">
                    <a:pos x="0" y="29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19" y="0"/>
                  </a:cxn>
                </a:cxnLst>
                <a:rect l="0" t="0" r="r" b="b"/>
                <a:pathLst>
                  <a:path w="45" h="45">
                    <a:moveTo>
                      <a:pt x="20" y="9"/>
                    </a:moveTo>
                    <a:lnTo>
                      <a:pt x="18" y="9"/>
                    </a:lnTo>
                    <a:lnTo>
                      <a:pt x="15" y="12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2" y="28"/>
                    </a:lnTo>
                    <a:lnTo>
                      <a:pt x="15" y="33"/>
                    </a:lnTo>
                    <a:lnTo>
                      <a:pt x="18" y="36"/>
                    </a:lnTo>
                    <a:lnTo>
                      <a:pt x="20" y="37"/>
                    </a:lnTo>
                    <a:lnTo>
                      <a:pt x="25" y="37"/>
                    </a:lnTo>
                    <a:lnTo>
                      <a:pt x="27" y="36"/>
                    </a:lnTo>
                    <a:lnTo>
                      <a:pt x="30" y="33"/>
                    </a:lnTo>
                    <a:lnTo>
                      <a:pt x="33" y="28"/>
                    </a:lnTo>
                    <a:lnTo>
                      <a:pt x="34" y="26"/>
                    </a:lnTo>
                    <a:lnTo>
                      <a:pt x="34" y="20"/>
                    </a:lnTo>
                    <a:lnTo>
                      <a:pt x="33" y="17"/>
                    </a:lnTo>
                    <a:lnTo>
                      <a:pt x="32" y="15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20" y="9"/>
                    </a:lnTo>
                    <a:close/>
                    <a:moveTo>
                      <a:pt x="19" y="0"/>
                    </a:moveTo>
                    <a:lnTo>
                      <a:pt x="22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44" y="14"/>
                    </a:lnTo>
                    <a:lnTo>
                      <a:pt x="45" y="23"/>
                    </a:lnTo>
                    <a:lnTo>
                      <a:pt x="44" y="29"/>
                    </a:lnTo>
                    <a:lnTo>
                      <a:pt x="42" y="34"/>
                    </a:lnTo>
                    <a:lnTo>
                      <a:pt x="39" y="39"/>
                    </a:lnTo>
                    <a:lnTo>
                      <a:pt x="31" y="43"/>
                    </a:lnTo>
                    <a:lnTo>
                      <a:pt x="22" y="45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1" y="43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3" name="Freeform 611"/>
              <p:cNvSpPr>
                <a:spLocks/>
              </p:cNvSpPr>
              <p:nvPr/>
            </p:nvSpPr>
            <p:spPr bwMode="auto">
              <a:xfrm>
                <a:off x="4612" y="3234"/>
                <a:ext cx="4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29"/>
                  </a:cxn>
                  <a:cxn ang="0">
                    <a:pos x="12" y="31"/>
                  </a:cxn>
                  <a:cxn ang="0">
                    <a:pos x="12" y="32"/>
                  </a:cxn>
                  <a:cxn ang="0">
                    <a:pos x="13" y="33"/>
                  </a:cxn>
                  <a:cxn ang="0">
                    <a:pos x="15" y="35"/>
                  </a:cxn>
                  <a:cxn ang="0">
                    <a:pos x="16" y="36"/>
                  </a:cxn>
                  <a:cxn ang="0">
                    <a:pos x="19" y="36"/>
                  </a:cxn>
                  <a:cxn ang="0">
                    <a:pos x="22" y="35"/>
                  </a:cxn>
                  <a:cxn ang="0">
                    <a:pos x="25" y="34"/>
                  </a:cxn>
                  <a:cxn ang="0">
                    <a:pos x="26" y="33"/>
                  </a:cxn>
                  <a:cxn ang="0">
                    <a:pos x="27" y="31"/>
                  </a:cxn>
                  <a:cxn ang="0">
                    <a:pos x="28" y="30"/>
                  </a:cxn>
                  <a:cxn ang="0">
                    <a:pos x="28" y="29"/>
                  </a:cxn>
                  <a:cxn ang="0">
                    <a:pos x="28" y="26"/>
                  </a:cxn>
                  <a:cxn ang="0">
                    <a:pos x="29" y="23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40" y="43"/>
                  </a:cxn>
                  <a:cxn ang="0">
                    <a:pos x="29" y="43"/>
                  </a:cxn>
                  <a:cxn ang="0">
                    <a:pos x="29" y="37"/>
                  </a:cxn>
                  <a:cxn ang="0">
                    <a:pos x="26" y="39"/>
                  </a:cxn>
                  <a:cxn ang="0">
                    <a:pos x="23" y="42"/>
                  </a:cxn>
                  <a:cxn ang="0">
                    <a:pos x="20" y="44"/>
                  </a:cxn>
                  <a:cxn ang="0">
                    <a:pos x="10" y="44"/>
                  </a:cxn>
                  <a:cxn ang="0">
                    <a:pos x="7" y="42"/>
                  </a:cxn>
                  <a:cxn ang="0">
                    <a:pos x="2" y="37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40" h="44">
                    <a:moveTo>
                      <a:pt x="0" y="0"/>
                    </a:moveTo>
                    <a:lnTo>
                      <a:pt x="12" y="0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9" y="36"/>
                    </a:lnTo>
                    <a:lnTo>
                      <a:pt x="22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7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29" y="43"/>
                    </a:lnTo>
                    <a:lnTo>
                      <a:pt x="29" y="37"/>
                    </a:lnTo>
                    <a:lnTo>
                      <a:pt x="26" y="39"/>
                    </a:lnTo>
                    <a:lnTo>
                      <a:pt x="23" y="42"/>
                    </a:lnTo>
                    <a:lnTo>
                      <a:pt x="20" y="44"/>
                    </a:lnTo>
                    <a:lnTo>
                      <a:pt x="10" y="44"/>
                    </a:lnTo>
                    <a:lnTo>
                      <a:pt x="7" y="42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4" name="Freeform 612"/>
              <p:cNvSpPr>
                <a:spLocks noEditPoints="1"/>
              </p:cNvSpPr>
              <p:nvPr/>
            </p:nvSpPr>
            <p:spPr bwMode="auto">
              <a:xfrm>
                <a:off x="4663" y="3218"/>
                <a:ext cx="43" cy="60"/>
              </a:xfrm>
              <a:custGeom>
                <a:avLst/>
                <a:gdLst/>
                <a:ahLst/>
                <a:cxnLst>
                  <a:cxn ang="0">
                    <a:pos x="20" y="24"/>
                  </a:cxn>
                  <a:cxn ang="0">
                    <a:pos x="18" y="24"/>
                  </a:cxn>
                  <a:cxn ang="0">
                    <a:pos x="15" y="26"/>
                  </a:cxn>
                  <a:cxn ang="0">
                    <a:pos x="14" y="27"/>
                  </a:cxn>
                  <a:cxn ang="0">
                    <a:pos x="13" y="29"/>
                  </a:cxn>
                  <a:cxn ang="0">
                    <a:pos x="11" y="33"/>
                  </a:cxn>
                  <a:cxn ang="0">
                    <a:pos x="11" y="41"/>
                  </a:cxn>
                  <a:cxn ang="0">
                    <a:pos x="12" y="44"/>
                  </a:cxn>
                  <a:cxn ang="0">
                    <a:pos x="14" y="47"/>
                  </a:cxn>
                  <a:cxn ang="0">
                    <a:pos x="15" y="49"/>
                  </a:cxn>
                  <a:cxn ang="0">
                    <a:pos x="18" y="50"/>
                  </a:cxn>
                  <a:cxn ang="0">
                    <a:pos x="19" y="51"/>
                  </a:cxn>
                  <a:cxn ang="0">
                    <a:pos x="22" y="52"/>
                  </a:cxn>
                  <a:cxn ang="0">
                    <a:pos x="24" y="52"/>
                  </a:cxn>
                  <a:cxn ang="0">
                    <a:pos x="26" y="51"/>
                  </a:cxn>
                  <a:cxn ang="0">
                    <a:pos x="29" y="4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1" y="41"/>
                  </a:cxn>
                  <a:cxn ang="0">
                    <a:pos x="31" y="34"/>
                  </a:cxn>
                  <a:cxn ang="0">
                    <a:pos x="30" y="31"/>
                  </a:cxn>
                  <a:cxn ang="0">
                    <a:pos x="30" y="29"/>
                  </a:cxn>
                  <a:cxn ang="0">
                    <a:pos x="29" y="27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2" y="24"/>
                  </a:cxn>
                  <a:cxn ang="0">
                    <a:pos x="20" y="24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18" y="17"/>
                  </a:cxn>
                  <a:cxn ang="0">
                    <a:pos x="24" y="15"/>
                  </a:cxn>
                  <a:cxn ang="0">
                    <a:pos x="31" y="17"/>
                  </a:cxn>
                  <a:cxn ang="0">
                    <a:pos x="37" y="21"/>
                  </a:cxn>
                  <a:cxn ang="0">
                    <a:pos x="41" y="28"/>
                  </a:cxn>
                  <a:cxn ang="0">
                    <a:pos x="43" y="36"/>
                  </a:cxn>
                  <a:cxn ang="0">
                    <a:pos x="42" y="44"/>
                  </a:cxn>
                  <a:cxn ang="0">
                    <a:pos x="40" y="50"/>
                  </a:cxn>
                  <a:cxn ang="0">
                    <a:pos x="37" y="54"/>
                  </a:cxn>
                  <a:cxn ang="0">
                    <a:pos x="31" y="58"/>
                  </a:cxn>
                  <a:cxn ang="0">
                    <a:pos x="24" y="60"/>
                  </a:cxn>
                  <a:cxn ang="0">
                    <a:pos x="21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3" y="55"/>
                  </a:cxn>
                  <a:cxn ang="0">
                    <a:pos x="11" y="53"/>
                  </a:cxn>
                  <a:cxn ang="0">
                    <a:pos x="11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43" h="60">
                    <a:moveTo>
                      <a:pt x="20" y="24"/>
                    </a:moveTo>
                    <a:lnTo>
                      <a:pt x="18" y="24"/>
                    </a:lnTo>
                    <a:lnTo>
                      <a:pt x="15" y="26"/>
                    </a:lnTo>
                    <a:lnTo>
                      <a:pt x="14" y="27"/>
                    </a:lnTo>
                    <a:lnTo>
                      <a:pt x="13" y="29"/>
                    </a:lnTo>
                    <a:lnTo>
                      <a:pt x="11" y="33"/>
                    </a:lnTo>
                    <a:lnTo>
                      <a:pt x="11" y="41"/>
                    </a:lnTo>
                    <a:lnTo>
                      <a:pt x="12" y="44"/>
                    </a:lnTo>
                    <a:lnTo>
                      <a:pt x="14" y="47"/>
                    </a:lnTo>
                    <a:lnTo>
                      <a:pt x="15" y="49"/>
                    </a:lnTo>
                    <a:lnTo>
                      <a:pt x="18" y="50"/>
                    </a:lnTo>
                    <a:lnTo>
                      <a:pt x="19" y="51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6" y="51"/>
                    </a:lnTo>
                    <a:lnTo>
                      <a:pt x="29" y="48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31" y="41"/>
                    </a:lnTo>
                    <a:lnTo>
                      <a:pt x="31" y="34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29" y="27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0" y="24"/>
                    </a:lnTo>
                    <a:close/>
                    <a:moveTo>
                      <a:pt x="0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18" y="17"/>
                    </a:lnTo>
                    <a:lnTo>
                      <a:pt x="24" y="15"/>
                    </a:lnTo>
                    <a:lnTo>
                      <a:pt x="31" y="17"/>
                    </a:lnTo>
                    <a:lnTo>
                      <a:pt x="37" y="21"/>
                    </a:lnTo>
                    <a:lnTo>
                      <a:pt x="41" y="28"/>
                    </a:lnTo>
                    <a:lnTo>
                      <a:pt x="43" y="36"/>
                    </a:lnTo>
                    <a:lnTo>
                      <a:pt x="42" y="44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1" y="58"/>
                    </a:lnTo>
                    <a:lnTo>
                      <a:pt x="24" y="60"/>
                    </a:lnTo>
                    <a:lnTo>
                      <a:pt x="21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5" name="Rectangle 613"/>
              <p:cNvSpPr>
                <a:spLocks noChangeArrowheads="1"/>
              </p:cNvSpPr>
              <p:nvPr/>
            </p:nvSpPr>
            <p:spPr bwMode="auto">
              <a:xfrm>
                <a:off x="4714" y="3218"/>
                <a:ext cx="11" cy="5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6" name="Freeform 614"/>
              <p:cNvSpPr>
                <a:spLocks noEditPoints="1"/>
              </p:cNvSpPr>
              <p:nvPr/>
            </p:nvSpPr>
            <p:spPr bwMode="auto">
              <a:xfrm>
                <a:off x="4734" y="3233"/>
                <a:ext cx="40" cy="4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18" y="9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29" y="19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9"/>
                  </a:cxn>
                  <a:cxn ang="0">
                    <a:pos x="21" y="9"/>
                  </a:cxn>
                  <a:cxn ang="0">
                    <a:pos x="19" y="0"/>
                  </a:cxn>
                  <a:cxn ang="0">
                    <a:pos x="25" y="1"/>
                  </a:cxn>
                  <a:cxn ang="0">
                    <a:pos x="31" y="2"/>
                  </a:cxn>
                  <a:cxn ang="0">
                    <a:pos x="35" y="6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40" y="26"/>
                  </a:cxn>
                  <a:cxn ang="0">
                    <a:pos x="11" y="26"/>
                  </a:cxn>
                  <a:cxn ang="0">
                    <a:pos x="11" y="29"/>
                  </a:cxn>
                  <a:cxn ang="0">
                    <a:pos x="13" y="34"/>
                  </a:cxn>
                  <a:cxn ang="0">
                    <a:pos x="15" y="35"/>
                  </a:cxn>
                  <a:cxn ang="0">
                    <a:pos x="18" y="36"/>
                  </a:cxn>
                  <a:cxn ang="0">
                    <a:pos x="21" y="37"/>
                  </a:cxn>
                  <a:cxn ang="0">
                    <a:pos x="22" y="37"/>
                  </a:cxn>
                  <a:cxn ang="0">
                    <a:pos x="25" y="35"/>
                  </a:cxn>
                  <a:cxn ang="0">
                    <a:pos x="28" y="30"/>
                  </a:cxn>
                  <a:cxn ang="0">
                    <a:pos x="40" y="32"/>
                  </a:cxn>
                  <a:cxn ang="0">
                    <a:pos x="37" y="38"/>
                  </a:cxn>
                  <a:cxn ang="0">
                    <a:pos x="34" y="40"/>
                  </a:cxn>
                  <a:cxn ang="0">
                    <a:pos x="32" y="42"/>
                  </a:cxn>
                  <a:cxn ang="0">
                    <a:pos x="30" y="43"/>
                  </a:cxn>
                  <a:cxn ang="0">
                    <a:pos x="24" y="45"/>
                  </a:cxn>
                  <a:cxn ang="0">
                    <a:pos x="21" y="45"/>
                  </a:cxn>
                  <a:cxn ang="0">
                    <a:pos x="14" y="44"/>
                  </a:cxn>
                  <a:cxn ang="0">
                    <a:pos x="8" y="42"/>
                  </a:cxn>
                  <a:cxn ang="0">
                    <a:pos x="4" y="38"/>
                  </a:cxn>
                  <a:cxn ang="0">
                    <a:pos x="1" y="31"/>
                  </a:cxn>
                  <a:cxn ang="0">
                    <a:pos x="0" y="23"/>
                  </a:cxn>
                  <a:cxn ang="0">
                    <a:pos x="1" y="14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19" y="0"/>
                  </a:cxn>
                </a:cxnLst>
                <a:rect l="0" t="0" r="r" b="b"/>
                <a:pathLst>
                  <a:path w="40" h="45">
                    <a:moveTo>
                      <a:pt x="21" y="9"/>
                    </a:moveTo>
                    <a:lnTo>
                      <a:pt x="18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1" y="9"/>
                    </a:lnTo>
                    <a:close/>
                    <a:moveTo>
                      <a:pt x="19" y="0"/>
                    </a:moveTo>
                    <a:lnTo>
                      <a:pt x="25" y="1"/>
                    </a:lnTo>
                    <a:lnTo>
                      <a:pt x="31" y="2"/>
                    </a:lnTo>
                    <a:lnTo>
                      <a:pt x="35" y="6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40" y="26"/>
                    </a:lnTo>
                    <a:lnTo>
                      <a:pt x="11" y="26"/>
                    </a:lnTo>
                    <a:lnTo>
                      <a:pt x="11" y="29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8" y="36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5" y="35"/>
                    </a:lnTo>
                    <a:lnTo>
                      <a:pt x="28" y="30"/>
                    </a:lnTo>
                    <a:lnTo>
                      <a:pt x="40" y="32"/>
                    </a:lnTo>
                    <a:lnTo>
                      <a:pt x="37" y="38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0" y="43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7" name="Freeform 615"/>
              <p:cNvSpPr>
                <a:spLocks/>
              </p:cNvSpPr>
              <p:nvPr/>
            </p:nvSpPr>
            <p:spPr bwMode="auto">
              <a:xfrm>
                <a:off x="4806" y="3218"/>
                <a:ext cx="40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32"/>
                  </a:cxn>
                  <a:cxn ang="0">
                    <a:pos x="26" y="16"/>
                  </a:cxn>
                  <a:cxn ang="0">
                    <a:pos x="39" y="16"/>
                  </a:cxn>
                  <a:cxn ang="0">
                    <a:pos x="23" y="32"/>
                  </a:cxn>
                  <a:cxn ang="0">
                    <a:pos x="40" y="59"/>
                  </a:cxn>
                  <a:cxn ang="0">
                    <a:pos x="28" y="59"/>
                  </a:cxn>
                  <a:cxn ang="0">
                    <a:pos x="16" y="40"/>
                  </a:cxn>
                  <a:cxn ang="0">
                    <a:pos x="12" y="45"/>
                  </a:cxn>
                  <a:cxn ang="0">
                    <a:pos x="12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40" h="59">
                    <a:moveTo>
                      <a:pt x="0" y="0"/>
                    </a:moveTo>
                    <a:lnTo>
                      <a:pt x="12" y="0"/>
                    </a:lnTo>
                    <a:lnTo>
                      <a:pt x="12" y="32"/>
                    </a:lnTo>
                    <a:lnTo>
                      <a:pt x="26" y="16"/>
                    </a:lnTo>
                    <a:lnTo>
                      <a:pt x="39" y="16"/>
                    </a:lnTo>
                    <a:lnTo>
                      <a:pt x="23" y="32"/>
                    </a:lnTo>
                    <a:lnTo>
                      <a:pt x="40" y="59"/>
                    </a:lnTo>
                    <a:lnTo>
                      <a:pt x="28" y="59"/>
                    </a:lnTo>
                    <a:lnTo>
                      <a:pt x="16" y="40"/>
                    </a:lnTo>
                    <a:lnTo>
                      <a:pt x="12" y="45"/>
                    </a:lnTo>
                    <a:lnTo>
                      <a:pt x="12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8" name="Rectangle 616"/>
              <p:cNvSpPr>
                <a:spLocks noChangeArrowheads="1"/>
              </p:cNvSpPr>
              <p:nvPr/>
            </p:nvSpPr>
            <p:spPr bwMode="auto">
              <a:xfrm>
                <a:off x="4850" y="3251"/>
                <a:ext cx="22" cy="1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29" name="Freeform 617"/>
              <p:cNvSpPr>
                <a:spLocks/>
              </p:cNvSpPr>
              <p:nvPr/>
            </p:nvSpPr>
            <p:spPr bwMode="auto">
              <a:xfrm>
                <a:off x="4878" y="3233"/>
                <a:ext cx="62" cy="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8" y="1"/>
                  </a:cxn>
                  <a:cxn ang="0">
                    <a:pos x="31" y="2"/>
                  </a:cxn>
                  <a:cxn ang="0">
                    <a:pos x="34" y="5"/>
                  </a:cxn>
                  <a:cxn ang="0">
                    <a:pos x="35" y="7"/>
                  </a:cxn>
                  <a:cxn ang="0">
                    <a:pos x="37" y="5"/>
                  </a:cxn>
                  <a:cxn ang="0">
                    <a:pos x="42" y="2"/>
                  </a:cxn>
                  <a:cxn ang="0">
                    <a:pos x="43" y="1"/>
                  </a:cxn>
                  <a:cxn ang="0">
                    <a:pos x="46" y="0"/>
                  </a:cxn>
                  <a:cxn ang="0">
                    <a:pos x="49" y="0"/>
                  </a:cxn>
                  <a:cxn ang="0">
                    <a:pos x="56" y="2"/>
                  </a:cxn>
                  <a:cxn ang="0">
                    <a:pos x="60" y="5"/>
                  </a:cxn>
                  <a:cxn ang="0">
                    <a:pos x="62" y="8"/>
                  </a:cxn>
                  <a:cxn ang="0">
                    <a:pos x="62" y="10"/>
                  </a:cxn>
                  <a:cxn ang="0">
                    <a:pos x="62" y="44"/>
                  </a:cxn>
                  <a:cxn ang="0">
                    <a:pos x="51" y="44"/>
                  </a:cxn>
                  <a:cxn ang="0">
                    <a:pos x="51" y="12"/>
                  </a:cxn>
                  <a:cxn ang="0">
                    <a:pos x="50" y="12"/>
                  </a:cxn>
                  <a:cxn ang="0">
                    <a:pos x="50" y="10"/>
                  </a:cxn>
                  <a:cxn ang="0">
                    <a:pos x="48" y="9"/>
                  </a:cxn>
                  <a:cxn ang="0">
                    <a:pos x="46" y="9"/>
                  </a:cxn>
                  <a:cxn ang="0">
                    <a:pos x="45" y="9"/>
                  </a:cxn>
                  <a:cxn ang="0">
                    <a:pos x="43" y="9"/>
                  </a:cxn>
                  <a:cxn ang="0">
                    <a:pos x="41" y="11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7" y="15"/>
                  </a:cxn>
                  <a:cxn ang="0">
                    <a:pos x="37" y="17"/>
                  </a:cxn>
                  <a:cxn ang="0">
                    <a:pos x="37" y="44"/>
                  </a:cxn>
                  <a:cxn ang="0">
                    <a:pos x="25" y="44"/>
                  </a:cxn>
                  <a:cxn ang="0">
                    <a:pos x="25" y="15"/>
                  </a:cxn>
                  <a:cxn ang="0">
                    <a:pos x="25" y="12"/>
                  </a:cxn>
                  <a:cxn ang="0">
                    <a:pos x="24" y="11"/>
                  </a:cxn>
                  <a:cxn ang="0">
                    <a:pos x="22" y="9"/>
                  </a:cxn>
                  <a:cxn ang="0">
                    <a:pos x="21" y="9"/>
                  </a:cxn>
                  <a:cxn ang="0">
                    <a:pos x="19" y="9"/>
                  </a:cxn>
                  <a:cxn ang="0">
                    <a:pos x="17" y="9"/>
                  </a:cxn>
                  <a:cxn ang="0">
                    <a:pos x="15" y="11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1" y="44"/>
                  </a:cxn>
                  <a:cxn ang="0">
                    <a:pos x="0" y="44"/>
                  </a:cxn>
                  <a:cxn ang="0">
                    <a:pos x="0" y="1"/>
                  </a:cxn>
                  <a:cxn ang="0">
                    <a:pos x="11" y="1"/>
                  </a:cxn>
                  <a:cxn ang="0">
                    <a:pos x="11" y="7"/>
                  </a:cxn>
                  <a:cxn ang="0">
                    <a:pos x="17" y="2"/>
                  </a:cxn>
                  <a:cxn ang="0">
                    <a:pos x="24" y="0"/>
                  </a:cxn>
                </a:cxnLst>
                <a:rect l="0" t="0" r="r" b="b"/>
                <a:pathLst>
                  <a:path w="62" h="44">
                    <a:moveTo>
                      <a:pt x="24" y="0"/>
                    </a:moveTo>
                    <a:lnTo>
                      <a:pt x="28" y="1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6" y="2"/>
                    </a:lnTo>
                    <a:lnTo>
                      <a:pt x="60" y="5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44"/>
                    </a:lnTo>
                    <a:lnTo>
                      <a:pt x="51" y="44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7" y="44"/>
                    </a:lnTo>
                    <a:lnTo>
                      <a:pt x="25" y="44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11" y="7"/>
                    </a:lnTo>
                    <a:lnTo>
                      <a:pt x="17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7531" name="Freeform 619"/>
            <p:cNvSpPr>
              <a:spLocks noEditPoints="1"/>
            </p:cNvSpPr>
            <p:nvPr/>
          </p:nvSpPr>
          <p:spPr bwMode="auto">
            <a:xfrm>
              <a:off x="4949" y="3233"/>
              <a:ext cx="41" cy="45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18" y="9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3" y="14"/>
                </a:cxn>
                <a:cxn ang="0">
                  <a:pos x="12" y="16"/>
                </a:cxn>
                <a:cxn ang="0">
                  <a:pos x="11" y="19"/>
                </a:cxn>
                <a:cxn ang="0">
                  <a:pos x="29" y="19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1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20" y="0"/>
                </a:cxn>
                <a:cxn ang="0">
                  <a:pos x="29" y="2"/>
                </a:cxn>
                <a:cxn ang="0">
                  <a:pos x="35" y="6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1" y="26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3" y="32"/>
                </a:cxn>
                <a:cxn ang="0">
                  <a:pos x="16" y="35"/>
                </a:cxn>
                <a:cxn ang="0">
                  <a:pos x="19" y="37"/>
                </a:cxn>
                <a:cxn ang="0">
                  <a:pos x="21" y="37"/>
                </a:cxn>
                <a:cxn ang="0">
                  <a:pos x="25" y="35"/>
                </a:cxn>
                <a:cxn ang="0">
                  <a:pos x="29" y="30"/>
                </a:cxn>
                <a:cxn ang="0">
                  <a:pos x="40" y="32"/>
                </a:cxn>
                <a:cxn ang="0">
                  <a:pos x="37" y="38"/>
                </a:cxn>
                <a:cxn ang="0">
                  <a:pos x="33" y="42"/>
                </a:cxn>
                <a:cxn ang="0">
                  <a:pos x="28" y="44"/>
                </a:cxn>
                <a:cxn ang="0">
                  <a:pos x="21" y="45"/>
                </a:cxn>
                <a:cxn ang="0">
                  <a:pos x="14" y="44"/>
                </a:cxn>
                <a:cxn ang="0">
                  <a:pos x="8" y="42"/>
                </a:cxn>
                <a:cxn ang="0">
                  <a:pos x="4" y="38"/>
                </a:cxn>
                <a:cxn ang="0">
                  <a:pos x="1" y="31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1" h="45">
                  <a:moveTo>
                    <a:pt x="21" y="9"/>
                  </a:moveTo>
                  <a:lnTo>
                    <a:pt x="18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1" y="9"/>
                  </a:lnTo>
                  <a:close/>
                  <a:moveTo>
                    <a:pt x="20" y="0"/>
                  </a:moveTo>
                  <a:lnTo>
                    <a:pt x="29" y="2"/>
                  </a:lnTo>
                  <a:lnTo>
                    <a:pt x="35" y="6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1" y="26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13" y="32"/>
                  </a:lnTo>
                  <a:lnTo>
                    <a:pt x="16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0"/>
                  </a:lnTo>
                  <a:lnTo>
                    <a:pt x="40" y="32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28" y="44"/>
                  </a:lnTo>
                  <a:lnTo>
                    <a:pt x="21" y="45"/>
                  </a:lnTo>
                  <a:lnTo>
                    <a:pt x="14" y="44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2" name="Freeform 620"/>
            <p:cNvSpPr>
              <a:spLocks noEditPoints="1"/>
            </p:cNvSpPr>
            <p:nvPr/>
          </p:nvSpPr>
          <p:spPr bwMode="auto">
            <a:xfrm>
              <a:off x="4995" y="3233"/>
              <a:ext cx="40" cy="45"/>
            </a:xfrm>
            <a:custGeom>
              <a:avLst/>
              <a:gdLst/>
              <a:ahLst/>
              <a:cxnLst>
                <a:cxn ang="0">
                  <a:pos x="23" y="25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28"/>
                </a:cxn>
                <a:cxn ang="0">
                  <a:pos x="11" y="33"/>
                </a:cxn>
                <a:cxn ang="0">
                  <a:pos x="13" y="35"/>
                </a:cxn>
                <a:cxn ang="0">
                  <a:pos x="15" y="36"/>
                </a:cxn>
                <a:cxn ang="0">
                  <a:pos x="19" y="37"/>
                </a:cxn>
                <a:cxn ang="0">
                  <a:pos x="23" y="35"/>
                </a:cxn>
                <a:cxn ang="0">
                  <a:pos x="26" y="30"/>
                </a:cxn>
                <a:cxn ang="0">
                  <a:pos x="25" y="24"/>
                </a:cxn>
                <a:cxn ang="0">
                  <a:pos x="23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6" y="8"/>
                </a:cxn>
                <a:cxn ang="0">
                  <a:pos x="37" y="13"/>
                </a:cxn>
                <a:cxn ang="0">
                  <a:pos x="38" y="36"/>
                </a:cxn>
                <a:cxn ang="0">
                  <a:pos x="39" y="40"/>
                </a:cxn>
                <a:cxn ang="0">
                  <a:pos x="40" y="44"/>
                </a:cxn>
                <a:cxn ang="0">
                  <a:pos x="29" y="43"/>
                </a:cxn>
                <a:cxn ang="0">
                  <a:pos x="28" y="40"/>
                </a:cxn>
                <a:cxn ang="0">
                  <a:pos x="27" y="39"/>
                </a:cxn>
                <a:cxn ang="0">
                  <a:pos x="21" y="43"/>
                </a:cxn>
                <a:cxn ang="0">
                  <a:pos x="17" y="45"/>
                </a:cxn>
                <a:cxn ang="0">
                  <a:pos x="5" y="43"/>
                </a:cxn>
                <a:cxn ang="0">
                  <a:pos x="1" y="39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9" y="20"/>
                </a:cxn>
                <a:cxn ang="0">
                  <a:pos x="19" y="18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23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2" y="9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40" h="45">
                  <a:moveTo>
                    <a:pt x="25" y="24"/>
                  </a:moveTo>
                  <a:lnTo>
                    <a:pt x="23" y="25"/>
                  </a:lnTo>
                  <a:lnTo>
                    <a:pt x="20" y="26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6" y="30"/>
                  </a:lnTo>
                  <a:lnTo>
                    <a:pt x="26" y="24"/>
                  </a:lnTo>
                  <a:lnTo>
                    <a:pt x="25" y="24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36"/>
                  </a:lnTo>
                  <a:lnTo>
                    <a:pt x="39" y="38"/>
                  </a:lnTo>
                  <a:lnTo>
                    <a:pt x="39" y="40"/>
                  </a:lnTo>
                  <a:lnTo>
                    <a:pt x="39" y="42"/>
                  </a:lnTo>
                  <a:lnTo>
                    <a:pt x="40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40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17" y="45"/>
                  </a:lnTo>
                  <a:lnTo>
                    <a:pt x="11" y="45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3" name="Freeform 621"/>
            <p:cNvSpPr>
              <a:spLocks/>
            </p:cNvSpPr>
            <p:nvPr/>
          </p:nvSpPr>
          <p:spPr bwMode="auto">
            <a:xfrm>
              <a:off x="5043" y="3233"/>
              <a:ext cx="41" cy="4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7" y="4"/>
                </a:cxn>
                <a:cxn ang="0">
                  <a:pos x="38" y="5"/>
                </a:cxn>
                <a:cxn ang="0">
                  <a:pos x="38" y="6"/>
                </a:cxn>
                <a:cxn ang="0">
                  <a:pos x="39" y="8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44"/>
                </a:cxn>
                <a:cxn ang="0">
                  <a:pos x="29" y="44"/>
                </a:cxn>
                <a:cxn ang="0">
                  <a:pos x="29" y="15"/>
                </a:cxn>
                <a:cxn ang="0">
                  <a:pos x="28" y="13"/>
                </a:cxn>
                <a:cxn ang="0">
                  <a:pos x="28" y="12"/>
                </a:cxn>
                <a:cxn ang="0">
                  <a:pos x="27" y="11"/>
                </a:cxn>
                <a:cxn ang="0">
                  <a:pos x="25" y="10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6" y="11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13" y="15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1"/>
                </a:cxn>
                <a:cxn ang="0">
                  <a:pos x="12" y="1"/>
                </a:cxn>
                <a:cxn ang="0">
                  <a:pos x="12" y="7"/>
                </a:cxn>
                <a:cxn ang="0">
                  <a:pos x="18" y="2"/>
                </a:cxn>
                <a:cxn ang="0">
                  <a:pos x="25" y="0"/>
                </a:cxn>
              </a:cxnLst>
              <a:rect l="0" t="0" r="r" b="b"/>
              <a:pathLst>
                <a:path w="41" h="44">
                  <a:moveTo>
                    <a:pt x="25" y="0"/>
                  </a:moveTo>
                  <a:lnTo>
                    <a:pt x="28" y="0"/>
                  </a:lnTo>
                  <a:lnTo>
                    <a:pt x="31" y="1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44"/>
                  </a:lnTo>
                  <a:lnTo>
                    <a:pt x="29" y="44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7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4" name="Freeform 622"/>
            <p:cNvSpPr>
              <a:spLocks/>
            </p:cNvSpPr>
            <p:nvPr/>
          </p:nvSpPr>
          <p:spPr bwMode="auto">
            <a:xfrm>
              <a:off x="5090" y="3233"/>
              <a:ext cx="40" cy="4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2" y="4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27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3" y="14"/>
                </a:cxn>
                <a:cxn ang="0">
                  <a:pos x="20" y="16"/>
                </a:cxn>
                <a:cxn ang="0">
                  <a:pos x="31" y="19"/>
                </a:cxn>
                <a:cxn ang="0">
                  <a:pos x="39" y="26"/>
                </a:cxn>
                <a:cxn ang="0">
                  <a:pos x="40" y="34"/>
                </a:cxn>
                <a:cxn ang="0">
                  <a:pos x="37" y="39"/>
                </a:cxn>
                <a:cxn ang="0">
                  <a:pos x="31" y="43"/>
                </a:cxn>
                <a:cxn ang="0">
                  <a:pos x="20" y="45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10" y="30"/>
                </a:cxn>
                <a:cxn ang="0">
                  <a:pos x="14" y="35"/>
                </a:cxn>
                <a:cxn ang="0">
                  <a:pos x="18" y="36"/>
                </a:cxn>
                <a:cxn ang="0">
                  <a:pos x="22" y="37"/>
                </a:cxn>
                <a:cxn ang="0">
                  <a:pos x="27" y="35"/>
                </a:cxn>
                <a:cxn ang="0">
                  <a:pos x="28" y="30"/>
                </a:cxn>
                <a:cxn ang="0">
                  <a:pos x="25" y="29"/>
                </a:cxn>
                <a:cxn ang="0">
                  <a:pos x="10" y="24"/>
                </a:cxn>
                <a:cxn ang="0">
                  <a:pos x="4" y="21"/>
                </a:cxn>
                <a:cxn ang="0">
                  <a:pos x="1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3" y="0"/>
                </a:cxn>
              </a:cxnLst>
              <a:rect l="0" t="0" r="r" b="b"/>
              <a:pathLst>
                <a:path w="40" h="45">
                  <a:moveTo>
                    <a:pt x="13" y="0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20" y="16"/>
                  </a:lnTo>
                  <a:lnTo>
                    <a:pt x="23" y="18"/>
                  </a:lnTo>
                  <a:lnTo>
                    <a:pt x="31" y="19"/>
                  </a:lnTo>
                  <a:lnTo>
                    <a:pt x="36" y="23"/>
                  </a:lnTo>
                  <a:lnTo>
                    <a:pt x="39" y="26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7" y="39"/>
                  </a:lnTo>
                  <a:lnTo>
                    <a:pt x="34" y="40"/>
                  </a:lnTo>
                  <a:lnTo>
                    <a:pt x="31" y="43"/>
                  </a:lnTo>
                  <a:lnTo>
                    <a:pt x="26" y="44"/>
                  </a:lnTo>
                  <a:lnTo>
                    <a:pt x="20" y="45"/>
                  </a:lnTo>
                  <a:lnTo>
                    <a:pt x="13" y="44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16" y="27"/>
                  </a:lnTo>
                  <a:lnTo>
                    <a:pt x="10" y="24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5" name="Rectangle 623"/>
            <p:cNvSpPr>
              <a:spLocks noChangeArrowheads="1"/>
            </p:cNvSpPr>
            <p:nvPr/>
          </p:nvSpPr>
          <p:spPr bwMode="auto">
            <a:xfrm>
              <a:off x="4331" y="3236"/>
              <a:ext cx="158" cy="21"/>
            </a:xfrm>
            <a:prstGeom prst="rect">
              <a:avLst/>
            </a:prstGeom>
            <a:solidFill>
              <a:srgbClr val="2B8156"/>
            </a:solidFill>
            <a:ln w="0">
              <a:solidFill>
                <a:srgbClr val="2B815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6" name="Freeform 624"/>
            <p:cNvSpPr>
              <a:spLocks/>
            </p:cNvSpPr>
            <p:nvPr/>
          </p:nvSpPr>
          <p:spPr bwMode="auto">
            <a:xfrm>
              <a:off x="4375" y="3212"/>
              <a:ext cx="69" cy="6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69" y="55"/>
                </a:cxn>
                <a:cxn ang="0">
                  <a:pos x="55" y="6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69" h="69">
                  <a:moveTo>
                    <a:pt x="15" y="0"/>
                  </a:moveTo>
                  <a:lnTo>
                    <a:pt x="69" y="55"/>
                  </a:lnTo>
                  <a:lnTo>
                    <a:pt x="55" y="6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8156"/>
            </a:solidFill>
            <a:ln w="0">
              <a:solidFill>
                <a:srgbClr val="2B81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7" name="Freeform 625"/>
            <p:cNvSpPr>
              <a:spLocks/>
            </p:cNvSpPr>
            <p:nvPr/>
          </p:nvSpPr>
          <p:spPr bwMode="auto">
            <a:xfrm>
              <a:off x="4375" y="3212"/>
              <a:ext cx="69" cy="6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9" y="14"/>
                </a:cxn>
                <a:cxn ang="0">
                  <a:pos x="15" y="69"/>
                </a:cxn>
                <a:cxn ang="0">
                  <a:pos x="0" y="55"/>
                </a:cxn>
                <a:cxn ang="0">
                  <a:pos x="55" y="0"/>
                </a:cxn>
              </a:cxnLst>
              <a:rect l="0" t="0" r="r" b="b"/>
              <a:pathLst>
                <a:path w="69" h="69">
                  <a:moveTo>
                    <a:pt x="55" y="0"/>
                  </a:moveTo>
                  <a:lnTo>
                    <a:pt x="69" y="14"/>
                  </a:lnTo>
                  <a:lnTo>
                    <a:pt x="15" y="69"/>
                  </a:lnTo>
                  <a:lnTo>
                    <a:pt x="0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B8156"/>
            </a:solidFill>
            <a:ln w="0">
              <a:solidFill>
                <a:srgbClr val="2B81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8" name="Freeform 626"/>
            <p:cNvSpPr>
              <a:spLocks noEditPoints="1"/>
            </p:cNvSpPr>
            <p:nvPr/>
          </p:nvSpPr>
          <p:spPr bwMode="auto">
            <a:xfrm>
              <a:off x="4511" y="3365"/>
              <a:ext cx="42" cy="61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7" y="9"/>
                </a:cxn>
                <a:cxn ang="0">
                  <a:pos x="16" y="11"/>
                </a:cxn>
                <a:cxn ang="0">
                  <a:pos x="13" y="12"/>
                </a:cxn>
                <a:cxn ang="0">
                  <a:pos x="13" y="14"/>
                </a:cxn>
                <a:cxn ang="0">
                  <a:pos x="11" y="18"/>
                </a:cxn>
                <a:cxn ang="0">
                  <a:pos x="11" y="25"/>
                </a:cxn>
                <a:cxn ang="0">
                  <a:pos x="12" y="28"/>
                </a:cxn>
                <a:cxn ang="0">
                  <a:pos x="13" y="33"/>
                </a:cxn>
                <a:cxn ang="0">
                  <a:pos x="17" y="35"/>
                </a:cxn>
                <a:cxn ang="0">
                  <a:pos x="21" y="36"/>
                </a:cxn>
                <a:cxn ang="0">
                  <a:pos x="23" y="36"/>
                </a:cxn>
                <a:cxn ang="0">
                  <a:pos x="25" y="36"/>
                </a:cxn>
                <a:cxn ang="0">
                  <a:pos x="27" y="34"/>
                </a:cxn>
                <a:cxn ang="0">
                  <a:pos x="28" y="33"/>
                </a:cxn>
                <a:cxn ang="0">
                  <a:pos x="29" y="31"/>
                </a:cxn>
                <a:cxn ang="0">
                  <a:pos x="30" y="29"/>
                </a:cxn>
                <a:cxn ang="0">
                  <a:pos x="31" y="26"/>
                </a:cxn>
                <a:cxn ang="0">
                  <a:pos x="31" y="20"/>
                </a:cxn>
                <a:cxn ang="0">
                  <a:pos x="29" y="14"/>
                </a:cxn>
                <a:cxn ang="0">
                  <a:pos x="25" y="9"/>
                </a:cxn>
                <a:cxn ang="0">
                  <a:pos x="23" y="9"/>
                </a:cxn>
                <a:cxn ang="0">
                  <a:pos x="21" y="8"/>
                </a:cxn>
                <a:cxn ang="0">
                  <a:pos x="19" y="8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7" y="6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41" y="32"/>
                </a:cxn>
                <a:cxn ang="0">
                  <a:pos x="37" y="39"/>
                </a:cxn>
                <a:cxn ang="0">
                  <a:pos x="31" y="43"/>
                </a:cxn>
                <a:cxn ang="0">
                  <a:pos x="24" y="45"/>
                </a:cxn>
                <a:cxn ang="0">
                  <a:pos x="20" y="45"/>
                </a:cxn>
                <a:cxn ang="0">
                  <a:pos x="17" y="43"/>
                </a:cxn>
                <a:cxn ang="0">
                  <a:pos x="11" y="39"/>
                </a:cxn>
                <a:cxn ang="0">
                  <a:pos x="11" y="61"/>
                </a:cxn>
                <a:cxn ang="0">
                  <a:pos x="0" y="61"/>
                </a:cxn>
                <a:cxn ang="0">
                  <a:pos x="0" y="1"/>
                </a:cxn>
                <a:cxn ang="0">
                  <a:pos x="11" y="1"/>
                </a:cxn>
                <a:cxn ang="0">
                  <a:pos x="11" y="7"/>
                </a:cxn>
                <a:cxn ang="0">
                  <a:pos x="17" y="2"/>
                </a:cxn>
                <a:cxn ang="0">
                  <a:pos x="24" y="0"/>
                </a:cxn>
              </a:cxnLst>
              <a:rect l="0" t="0" r="r" b="b"/>
              <a:pathLst>
                <a:path w="42" h="61">
                  <a:moveTo>
                    <a:pt x="19" y="8"/>
                  </a:moveTo>
                  <a:lnTo>
                    <a:pt x="17" y="9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11" y="25"/>
                  </a:lnTo>
                  <a:lnTo>
                    <a:pt x="12" y="28"/>
                  </a:lnTo>
                  <a:lnTo>
                    <a:pt x="13" y="33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30" y="29"/>
                  </a:lnTo>
                  <a:lnTo>
                    <a:pt x="31" y="26"/>
                  </a:lnTo>
                  <a:lnTo>
                    <a:pt x="31" y="20"/>
                  </a:lnTo>
                  <a:lnTo>
                    <a:pt x="29" y="14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19" y="8"/>
                  </a:lnTo>
                  <a:close/>
                  <a:moveTo>
                    <a:pt x="24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41" y="32"/>
                  </a:lnTo>
                  <a:lnTo>
                    <a:pt x="37" y="39"/>
                  </a:lnTo>
                  <a:lnTo>
                    <a:pt x="31" y="43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1" y="39"/>
                  </a:lnTo>
                  <a:lnTo>
                    <a:pt x="11" y="61"/>
                  </a:lnTo>
                  <a:lnTo>
                    <a:pt x="0" y="61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7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39" name="Freeform 627"/>
            <p:cNvSpPr>
              <a:spLocks noEditPoints="1"/>
            </p:cNvSpPr>
            <p:nvPr/>
          </p:nvSpPr>
          <p:spPr bwMode="auto">
            <a:xfrm>
              <a:off x="4559" y="3365"/>
              <a:ext cx="45" cy="45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8" y="9"/>
                </a:cxn>
                <a:cxn ang="0">
                  <a:pos x="15" y="12"/>
                </a:cxn>
                <a:cxn ang="0">
                  <a:pos x="12" y="17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1" y="26"/>
                </a:cxn>
                <a:cxn ang="0">
                  <a:pos x="12" y="28"/>
                </a:cxn>
                <a:cxn ang="0">
                  <a:pos x="15" y="33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5" y="36"/>
                </a:cxn>
                <a:cxn ang="0">
                  <a:pos x="27" y="36"/>
                </a:cxn>
                <a:cxn ang="0">
                  <a:pos x="30" y="33"/>
                </a:cxn>
                <a:cxn ang="0">
                  <a:pos x="33" y="28"/>
                </a:cxn>
                <a:cxn ang="0">
                  <a:pos x="34" y="26"/>
                </a:cxn>
                <a:cxn ang="0">
                  <a:pos x="34" y="20"/>
                </a:cxn>
                <a:cxn ang="0">
                  <a:pos x="33" y="17"/>
                </a:cxn>
                <a:cxn ang="0">
                  <a:pos x="32" y="14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9" y="6"/>
                </a:cxn>
                <a:cxn ang="0">
                  <a:pos x="44" y="14"/>
                </a:cxn>
                <a:cxn ang="0">
                  <a:pos x="45" y="23"/>
                </a:cxn>
                <a:cxn ang="0">
                  <a:pos x="44" y="29"/>
                </a:cxn>
                <a:cxn ang="0">
                  <a:pos x="42" y="34"/>
                </a:cxn>
                <a:cxn ang="0">
                  <a:pos x="39" y="39"/>
                </a:cxn>
                <a:cxn ang="0">
                  <a:pos x="31" y="43"/>
                </a:cxn>
                <a:cxn ang="0">
                  <a:pos x="22" y="45"/>
                </a:cxn>
                <a:cxn ang="0">
                  <a:pos x="19" y="45"/>
                </a:cxn>
                <a:cxn ang="0">
                  <a:pos x="15" y="44"/>
                </a:cxn>
                <a:cxn ang="0">
                  <a:pos x="11" y="43"/>
                </a:cxn>
                <a:cxn ang="0">
                  <a:pos x="6" y="39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2"/>
                </a:cxn>
                <a:cxn ang="0">
                  <a:pos x="15" y="1"/>
                </a:cxn>
                <a:cxn ang="0">
                  <a:pos x="19" y="0"/>
                </a:cxn>
              </a:cxnLst>
              <a:rect l="0" t="0" r="r" b="b"/>
              <a:pathLst>
                <a:path w="45" h="45">
                  <a:moveTo>
                    <a:pt x="20" y="8"/>
                  </a:moveTo>
                  <a:lnTo>
                    <a:pt x="18" y="9"/>
                  </a:lnTo>
                  <a:lnTo>
                    <a:pt x="15" y="12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8"/>
                  </a:lnTo>
                  <a:lnTo>
                    <a:pt x="20" y="8"/>
                  </a:lnTo>
                  <a:close/>
                  <a:moveTo>
                    <a:pt x="19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39" y="6"/>
                  </a:lnTo>
                  <a:lnTo>
                    <a:pt x="44" y="14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2" y="34"/>
                  </a:lnTo>
                  <a:lnTo>
                    <a:pt x="39" y="39"/>
                  </a:lnTo>
                  <a:lnTo>
                    <a:pt x="31" y="43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5" y="44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0" name="Freeform 628"/>
            <p:cNvSpPr>
              <a:spLocks noEditPoints="1"/>
            </p:cNvSpPr>
            <p:nvPr/>
          </p:nvSpPr>
          <p:spPr bwMode="auto">
            <a:xfrm>
              <a:off x="4612" y="3365"/>
              <a:ext cx="43" cy="61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8" y="9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3" y="14"/>
                </a:cxn>
                <a:cxn ang="0">
                  <a:pos x="12" y="18"/>
                </a:cxn>
                <a:cxn ang="0">
                  <a:pos x="12" y="25"/>
                </a:cxn>
                <a:cxn ang="0">
                  <a:pos x="12" y="28"/>
                </a:cxn>
                <a:cxn ang="0">
                  <a:pos x="14" y="33"/>
                </a:cxn>
                <a:cxn ang="0">
                  <a:pos x="17" y="35"/>
                </a:cxn>
                <a:cxn ang="0">
                  <a:pos x="22" y="36"/>
                </a:cxn>
                <a:cxn ang="0">
                  <a:pos x="24" y="36"/>
                </a:cxn>
                <a:cxn ang="0">
                  <a:pos x="25" y="36"/>
                </a:cxn>
                <a:cxn ang="0">
                  <a:pos x="28" y="34"/>
                </a:cxn>
                <a:cxn ang="0">
                  <a:pos x="29" y="33"/>
                </a:cxn>
                <a:cxn ang="0">
                  <a:pos x="30" y="31"/>
                </a:cxn>
                <a:cxn ang="0">
                  <a:pos x="31" y="29"/>
                </a:cxn>
                <a:cxn ang="0">
                  <a:pos x="31" y="26"/>
                </a:cxn>
                <a:cxn ang="0">
                  <a:pos x="31" y="20"/>
                </a:cxn>
                <a:cxn ang="0">
                  <a:pos x="30" y="14"/>
                </a:cxn>
                <a:cxn ang="0">
                  <a:pos x="29" y="12"/>
                </a:cxn>
                <a:cxn ang="0">
                  <a:pos x="28" y="11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2" y="8"/>
                </a:cxn>
                <a:cxn ang="0">
                  <a:pos x="19" y="8"/>
                </a:cxn>
                <a:cxn ang="0">
                  <a:pos x="25" y="0"/>
                </a:cxn>
                <a:cxn ang="0">
                  <a:pos x="31" y="2"/>
                </a:cxn>
                <a:cxn ang="0">
                  <a:pos x="37" y="6"/>
                </a:cxn>
                <a:cxn ang="0">
                  <a:pos x="41" y="11"/>
                </a:cxn>
                <a:cxn ang="0">
                  <a:pos x="42" y="16"/>
                </a:cxn>
                <a:cxn ang="0">
                  <a:pos x="43" y="23"/>
                </a:cxn>
                <a:cxn ang="0">
                  <a:pos x="41" y="32"/>
                </a:cxn>
                <a:cxn ang="0">
                  <a:pos x="37" y="39"/>
                </a:cxn>
                <a:cxn ang="0">
                  <a:pos x="31" y="43"/>
                </a:cxn>
                <a:cxn ang="0">
                  <a:pos x="25" y="45"/>
                </a:cxn>
                <a:cxn ang="0">
                  <a:pos x="21" y="45"/>
                </a:cxn>
                <a:cxn ang="0">
                  <a:pos x="18" y="43"/>
                </a:cxn>
                <a:cxn ang="0">
                  <a:pos x="12" y="39"/>
                </a:cxn>
                <a:cxn ang="0">
                  <a:pos x="12" y="61"/>
                </a:cxn>
                <a:cxn ang="0">
                  <a:pos x="0" y="61"/>
                </a:cxn>
                <a:cxn ang="0">
                  <a:pos x="0" y="1"/>
                </a:cxn>
                <a:cxn ang="0">
                  <a:pos x="12" y="1"/>
                </a:cxn>
                <a:cxn ang="0">
                  <a:pos x="12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43" h="61">
                  <a:moveTo>
                    <a:pt x="19" y="8"/>
                  </a:moveTo>
                  <a:lnTo>
                    <a:pt x="18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4" y="33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0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25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1" y="11"/>
                  </a:lnTo>
                  <a:lnTo>
                    <a:pt x="42" y="16"/>
                  </a:lnTo>
                  <a:lnTo>
                    <a:pt x="43" y="23"/>
                  </a:lnTo>
                  <a:lnTo>
                    <a:pt x="41" y="32"/>
                  </a:lnTo>
                  <a:lnTo>
                    <a:pt x="37" y="39"/>
                  </a:lnTo>
                  <a:lnTo>
                    <a:pt x="31" y="43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8" y="43"/>
                  </a:lnTo>
                  <a:lnTo>
                    <a:pt x="12" y="39"/>
                  </a:lnTo>
                  <a:lnTo>
                    <a:pt x="12" y="61"/>
                  </a:lnTo>
                  <a:lnTo>
                    <a:pt x="0" y="6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1" name="Freeform 629"/>
            <p:cNvSpPr>
              <a:spLocks/>
            </p:cNvSpPr>
            <p:nvPr/>
          </p:nvSpPr>
          <p:spPr bwMode="auto">
            <a:xfrm>
              <a:off x="4663" y="3366"/>
              <a:ext cx="40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29"/>
                </a:cxn>
                <a:cxn ang="0">
                  <a:pos x="12" y="31"/>
                </a:cxn>
                <a:cxn ang="0">
                  <a:pos x="12" y="32"/>
                </a:cxn>
                <a:cxn ang="0">
                  <a:pos x="14" y="33"/>
                </a:cxn>
                <a:cxn ang="0">
                  <a:pos x="15" y="35"/>
                </a:cxn>
                <a:cxn ang="0">
                  <a:pos x="16" y="35"/>
                </a:cxn>
                <a:cxn ang="0">
                  <a:pos x="19" y="35"/>
                </a:cxn>
                <a:cxn ang="0">
                  <a:pos x="21" y="35"/>
                </a:cxn>
                <a:cxn ang="0">
                  <a:pos x="24" y="34"/>
                </a:cxn>
                <a:cxn ang="0">
                  <a:pos x="26" y="32"/>
                </a:cxn>
                <a:cxn ang="0">
                  <a:pos x="27" y="31"/>
                </a:cxn>
                <a:cxn ang="0">
                  <a:pos x="27" y="30"/>
                </a:cxn>
                <a:cxn ang="0">
                  <a:pos x="28" y="29"/>
                </a:cxn>
                <a:cxn ang="0">
                  <a:pos x="28" y="26"/>
                </a:cxn>
                <a:cxn ang="0">
                  <a:pos x="29" y="23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40" y="43"/>
                </a:cxn>
                <a:cxn ang="0">
                  <a:pos x="29" y="43"/>
                </a:cxn>
                <a:cxn ang="0">
                  <a:pos x="29" y="37"/>
                </a:cxn>
                <a:cxn ang="0">
                  <a:pos x="26" y="39"/>
                </a:cxn>
                <a:cxn ang="0">
                  <a:pos x="23" y="42"/>
                </a:cxn>
                <a:cxn ang="0">
                  <a:pos x="20" y="44"/>
                </a:cxn>
                <a:cxn ang="0">
                  <a:pos x="10" y="44"/>
                </a:cxn>
                <a:cxn ang="0">
                  <a:pos x="7" y="42"/>
                </a:cxn>
                <a:cxn ang="0">
                  <a:pos x="2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40" h="44">
                  <a:moveTo>
                    <a:pt x="0" y="0"/>
                  </a:moveTo>
                  <a:lnTo>
                    <a:pt x="11" y="0"/>
                  </a:lnTo>
                  <a:lnTo>
                    <a:pt x="11" y="29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28" y="26"/>
                  </a:lnTo>
                  <a:lnTo>
                    <a:pt x="29" y="23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29" y="43"/>
                  </a:lnTo>
                  <a:lnTo>
                    <a:pt x="29" y="37"/>
                  </a:lnTo>
                  <a:lnTo>
                    <a:pt x="26" y="39"/>
                  </a:lnTo>
                  <a:lnTo>
                    <a:pt x="23" y="42"/>
                  </a:lnTo>
                  <a:lnTo>
                    <a:pt x="20" y="44"/>
                  </a:lnTo>
                  <a:lnTo>
                    <a:pt x="10" y="44"/>
                  </a:lnTo>
                  <a:lnTo>
                    <a:pt x="7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2" name="Rectangle 630"/>
            <p:cNvSpPr>
              <a:spLocks noChangeArrowheads="1"/>
            </p:cNvSpPr>
            <p:nvPr/>
          </p:nvSpPr>
          <p:spPr bwMode="auto">
            <a:xfrm>
              <a:off x="4714" y="3350"/>
              <a:ext cx="11" cy="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3" name="Freeform 631"/>
            <p:cNvSpPr>
              <a:spLocks noEditPoints="1"/>
            </p:cNvSpPr>
            <p:nvPr/>
          </p:nvSpPr>
          <p:spPr bwMode="auto">
            <a:xfrm>
              <a:off x="4734" y="3365"/>
              <a:ext cx="40" cy="45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17" y="27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11" y="33"/>
                </a:cxn>
                <a:cxn ang="0">
                  <a:pos x="12" y="35"/>
                </a:cxn>
                <a:cxn ang="0">
                  <a:pos x="19" y="36"/>
                </a:cxn>
                <a:cxn ang="0">
                  <a:pos x="23" y="35"/>
                </a:cxn>
                <a:cxn ang="0">
                  <a:pos x="25" y="31"/>
                </a:cxn>
                <a:cxn ang="0">
                  <a:pos x="26" y="28"/>
                </a:cxn>
                <a:cxn ang="0">
                  <a:pos x="27" y="24"/>
                </a:cxn>
                <a:cxn ang="0">
                  <a:pos x="16" y="0"/>
                </a:cxn>
                <a:cxn ang="0">
                  <a:pos x="26" y="1"/>
                </a:cxn>
                <a:cxn ang="0">
                  <a:pos x="31" y="2"/>
                </a:cxn>
                <a:cxn ang="0">
                  <a:pos x="36" y="6"/>
                </a:cxn>
                <a:cxn ang="0">
                  <a:pos x="37" y="10"/>
                </a:cxn>
                <a:cxn ang="0">
                  <a:pos x="38" y="36"/>
                </a:cxn>
                <a:cxn ang="0">
                  <a:pos x="39" y="40"/>
                </a:cxn>
                <a:cxn ang="0">
                  <a:pos x="40" y="44"/>
                </a:cxn>
                <a:cxn ang="0">
                  <a:pos x="29" y="43"/>
                </a:cxn>
                <a:cxn ang="0">
                  <a:pos x="28" y="39"/>
                </a:cxn>
                <a:cxn ang="0">
                  <a:pos x="28" y="39"/>
                </a:cxn>
                <a:cxn ang="0">
                  <a:pos x="24" y="42"/>
                </a:cxn>
                <a:cxn ang="0">
                  <a:pos x="19" y="44"/>
                </a:cxn>
                <a:cxn ang="0">
                  <a:pos x="12" y="45"/>
                </a:cxn>
                <a:cxn ang="0">
                  <a:pos x="6" y="43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3" y="24"/>
                </a:cxn>
                <a:cxn ang="0">
                  <a:pos x="6" y="21"/>
                </a:cxn>
                <a:cxn ang="0">
                  <a:pos x="12" y="19"/>
                </a:cxn>
                <a:cxn ang="0">
                  <a:pos x="22" y="17"/>
                </a:cxn>
                <a:cxn ang="0">
                  <a:pos x="27" y="16"/>
                </a:cxn>
                <a:cxn ang="0">
                  <a:pos x="25" y="11"/>
                </a:cxn>
                <a:cxn ang="0">
                  <a:pos x="21" y="9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2" y="1"/>
                </a:cxn>
              </a:cxnLst>
              <a:rect l="0" t="0" r="r" b="b"/>
              <a:pathLst>
                <a:path w="40" h="45">
                  <a:moveTo>
                    <a:pt x="25" y="24"/>
                  </a:moveTo>
                  <a:lnTo>
                    <a:pt x="22" y="25"/>
                  </a:lnTo>
                  <a:lnTo>
                    <a:pt x="19" y="26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5" y="24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33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4" name="Freeform 632"/>
            <p:cNvSpPr>
              <a:spLocks/>
            </p:cNvSpPr>
            <p:nvPr/>
          </p:nvSpPr>
          <p:spPr bwMode="auto">
            <a:xfrm>
              <a:off x="4783" y="3365"/>
              <a:ext cx="26" cy="4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4" y="13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3" y="13"/>
                </a:cxn>
                <a:cxn ang="0">
                  <a:pos x="12" y="17"/>
                </a:cxn>
                <a:cxn ang="0">
                  <a:pos x="11" y="21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1"/>
                </a:cxn>
                <a:cxn ang="0">
                  <a:pos x="11" y="1"/>
                </a:cxn>
                <a:cxn ang="0">
                  <a:pos x="11" y="7"/>
                </a:cxn>
                <a:cxn ang="0">
                  <a:pos x="13" y="5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8" y="0"/>
                </a:cxn>
              </a:cxnLst>
              <a:rect l="0" t="0" r="r" b="b"/>
              <a:pathLst>
                <a:path w="26" h="44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5" name="Freeform 633"/>
            <p:cNvSpPr>
              <a:spLocks noEditPoints="1"/>
            </p:cNvSpPr>
            <p:nvPr/>
          </p:nvSpPr>
          <p:spPr bwMode="auto">
            <a:xfrm>
              <a:off x="4815" y="3350"/>
              <a:ext cx="11" cy="5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1" y="16"/>
                </a:cxn>
                <a:cxn ang="0">
                  <a:pos x="11" y="59"/>
                </a:cxn>
                <a:cxn ang="0">
                  <a:pos x="0" y="59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1" h="59">
                  <a:moveTo>
                    <a:pt x="0" y="16"/>
                  </a:moveTo>
                  <a:lnTo>
                    <a:pt x="11" y="16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16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6" name="Freeform 634"/>
            <p:cNvSpPr>
              <a:spLocks/>
            </p:cNvSpPr>
            <p:nvPr/>
          </p:nvSpPr>
          <p:spPr bwMode="auto">
            <a:xfrm>
              <a:off x="4834" y="3351"/>
              <a:ext cx="25" cy="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5"/>
                </a:cxn>
                <a:cxn ang="0">
                  <a:pos x="25" y="15"/>
                </a:cxn>
                <a:cxn ang="0">
                  <a:pos x="25" y="24"/>
                </a:cxn>
                <a:cxn ang="0">
                  <a:pos x="16" y="24"/>
                </a:cxn>
                <a:cxn ang="0">
                  <a:pos x="16" y="49"/>
                </a:cxn>
                <a:cxn ang="0">
                  <a:pos x="17" y="49"/>
                </a:cxn>
                <a:cxn ang="0">
                  <a:pos x="19" y="50"/>
                </a:cxn>
                <a:cxn ang="0">
                  <a:pos x="21" y="50"/>
                </a:cxn>
                <a:cxn ang="0">
                  <a:pos x="23" y="50"/>
                </a:cxn>
                <a:cxn ang="0">
                  <a:pos x="25" y="50"/>
                </a:cxn>
                <a:cxn ang="0">
                  <a:pos x="25" y="57"/>
                </a:cxn>
                <a:cxn ang="0">
                  <a:pos x="21" y="59"/>
                </a:cxn>
                <a:cxn ang="0">
                  <a:pos x="13" y="59"/>
                </a:cxn>
                <a:cxn ang="0">
                  <a:pos x="11" y="58"/>
                </a:cxn>
                <a:cxn ang="0">
                  <a:pos x="9" y="57"/>
                </a:cxn>
                <a:cxn ang="0">
                  <a:pos x="6" y="56"/>
                </a:cxn>
                <a:cxn ang="0">
                  <a:pos x="6" y="54"/>
                </a:cxn>
                <a:cxn ang="0">
                  <a:pos x="6" y="52"/>
                </a:cxn>
                <a:cxn ang="0">
                  <a:pos x="5" y="50"/>
                </a:cxn>
                <a:cxn ang="0">
                  <a:pos x="5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6"/>
                </a:cxn>
                <a:cxn ang="0">
                  <a:pos x="16" y="0"/>
                </a:cxn>
              </a:cxnLst>
              <a:rect l="0" t="0" r="r" b="b"/>
              <a:pathLst>
                <a:path w="25" h="59">
                  <a:moveTo>
                    <a:pt x="16" y="0"/>
                  </a:moveTo>
                  <a:lnTo>
                    <a:pt x="16" y="15"/>
                  </a:lnTo>
                  <a:lnTo>
                    <a:pt x="25" y="15"/>
                  </a:lnTo>
                  <a:lnTo>
                    <a:pt x="25" y="24"/>
                  </a:lnTo>
                  <a:lnTo>
                    <a:pt x="16" y="24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57"/>
                  </a:lnTo>
                  <a:lnTo>
                    <a:pt x="21" y="59"/>
                  </a:lnTo>
                  <a:lnTo>
                    <a:pt x="13" y="59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5" y="50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7" name="Freeform 635"/>
            <p:cNvSpPr>
              <a:spLocks/>
            </p:cNvSpPr>
            <p:nvPr/>
          </p:nvSpPr>
          <p:spPr bwMode="auto">
            <a:xfrm>
              <a:off x="4860" y="3366"/>
              <a:ext cx="43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2" y="30"/>
                </a:cxn>
                <a:cxn ang="0">
                  <a:pos x="31" y="0"/>
                </a:cxn>
                <a:cxn ang="0">
                  <a:pos x="43" y="0"/>
                </a:cxn>
                <a:cxn ang="0">
                  <a:pos x="28" y="42"/>
                </a:cxn>
                <a:cxn ang="0">
                  <a:pos x="25" y="49"/>
                </a:cxn>
                <a:cxn ang="0">
                  <a:pos x="24" y="51"/>
                </a:cxn>
                <a:cxn ang="0">
                  <a:pos x="23" y="54"/>
                </a:cxn>
                <a:cxn ang="0">
                  <a:pos x="21" y="57"/>
                </a:cxn>
                <a:cxn ang="0">
                  <a:pos x="19" y="57"/>
                </a:cxn>
                <a:cxn ang="0">
                  <a:pos x="18" y="58"/>
                </a:cxn>
                <a:cxn ang="0">
                  <a:pos x="17" y="59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5" y="60"/>
                </a:cxn>
                <a:cxn ang="0">
                  <a:pos x="4" y="60"/>
                </a:cxn>
                <a:cxn ang="0">
                  <a:pos x="3" y="51"/>
                </a:cxn>
                <a:cxn ang="0">
                  <a:pos x="5" y="51"/>
                </a:cxn>
                <a:cxn ang="0">
                  <a:pos x="9" y="51"/>
                </a:cxn>
                <a:cxn ang="0">
                  <a:pos x="12" y="50"/>
                </a:cxn>
                <a:cxn ang="0">
                  <a:pos x="13" y="49"/>
                </a:cxn>
                <a:cxn ang="0">
                  <a:pos x="16" y="43"/>
                </a:cxn>
                <a:cxn ang="0">
                  <a:pos x="0" y="0"/>
                </a:cxn>
              </a:cxnLst>
              <a:rect l="0" t="0" r="r" b="b"/>
              <a:pathLst>
                <a:path w="43" h="60">
                  <a:moveTo>
                    <a:pt x="0" y="0"/>
                  </a:moveTo>
                  <a:lnTo>
                    <a:pt x="11" y="0"/>
                  </a:lnTo>
                  <a:lnTo>
                    <a:pt x="22" y="3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28" y="42"/>
                  </a:lnTo>
                  <a:lnTo>
                    <a:pt x="25" y="49"/>
                  </a:lnTo>
                  <a:lnTo>
                    <a:pt x="24" y="51"/>
                  </a:lnTo>
                  <a:lnTo>
                    <a:pt x="23" y="54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9" y="51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6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48" name="Freeform 636"/>
            <p:cNvSpPr>
              <a:spLocks noEditPoints="1"/>
            </p:cNvSpPr>
            <p:nvPr/>
          </p:nvSpPr>
          <p:spPr bwMode="auto">
            <a:xfrm>
              <a:off x="4331" y="3368"/>
              <a:ext cx="155" cy="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55" y="0"/>
                </a:cxn>
                <a:cxn ang="0">
                  <a:pos x="155" y="21"/>
                </a:cxn>
                <a:cxn ang="0">
                  <a:pos x="124" y="21"/>
                </a:cxn>
                <a:cxn ang="0">
                  <a:pos x="124" y="0"/>
                </a:cxn>
                <a:cxn ang="0">
                  <a:pos x="62" y="0"/>
                </a:cxn>
                <a:cxn ang="0">
                  <a:pos x="93" y="0"/>
                </a:cxn>
                <a:cxn ang="0">
                  <a:pos x="93" y="21"/>
                </a:cxn>
                <a:cxn ang="0">
                  <a:pos x="62" y="21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155" h="21">
                  <a:moveTo>
                    <a:pt x="124" y="0"/>
                  </a:moveTo>
                  <a:lnTo>
                    <a:pt x="155" y="0"/>
                  </a:lnTo>
                  <a:lnTo>
                    <a:pt x="155" y="21"/>
                  </a:lnTo>
                  <a:lnTo>
                    <a:pt x="124" y="21"/>
                  </a:lnTo>
                  <a:lnTo>
                    <a:pt x="124" y="0"/>
                  </a:lnTo>
                  <a:close/>
                  <a:moveTo>
                    <a:pt x="62" y="0"/>
                  </a:moveTo>
                  <a:lnTo>
                    <a:pt x="93" y="0"/>
                  </a:lnTo>
                  <a:lnTo>
                    <a:pt x="93" y="21"/>
                  </a:lnTo>
                  <a:lnTo>
                    <a:pt x="62" y="21"/>
                  </a:lnTo>
                  <a:lnTo>
                    <a:pt x="62" y="0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64113" y="2854325"/>
            <a:ext cx="3613150" cy="1754188"/>
            <a:chOff x="3131" y="1798"/>
            <a:chExt cx="2276" cy="1105"/>
          </a:xfrm>
        </p:grpSpPr>
        <p:sp>
          <p:nvSpPr>
            <p:cNvPr id="1446923" name="Text Box 11"/>
            <p:cNvSpPr txBox="1">
              <a:spLocks noChangeArrowheads="1"/>
            </p:cNvSpPr>
            <p:nvPr/>
          </p:nvSpPr>
          <p:spPr bwMode="auto">
            <a:xfrm>
              <a:off x="3131" y="1798"/>
              <a:ext cx="2276" cy="1105"/>
            </a:xfrm>
            <a:prstGeom prst="rect">
              <a:avLst/>
            </a:prstGeom>
            <a:solidFill>
              <a:schemeClr val="bg2"/>
            </a:solidFill>
            <a:ln w="571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dirty="0"/>
                <a:t> Clustering binary rating matrix</a:t>
              </a:r>
            </a:p>
            <a:p>
              <a:pPr>
                <a:buFontTx/>
                <a:buChar char="•"/>
              </a:pPr>
              <a:r>
                <a:rPr lang="en-US" dirty="0"/>
                <a:t> 800 movie </a:t>
              </a:r>
              <a:r>
                <a:rPr lang="en-US" dirty="0" smtClean="0"/>
                <a:t>/ </a:t>
              </a:r>
              <a:r>
                <a:rPr lang="en-US" dirty="0"/>
                <a:t>800 user clusters</a:t>
              </a:r>
            </a:p>
            <a:p>
              <a:pPr>
                <a:buFontTx/>
                <a:buChar char="•"/>
              </a:pPr>
              <a:r>
                <a:rPr lang="en-US" dirty="0"/>
                <a:t> for hold-out users: rank movies</a:t>
              </a:r>
            </a:p>
            <a:p>
              <a:pPr>
                <a:buFontTx/>
                <a:buChar char="•"/>
              </a:pPr>
              <a:r>
                <a:rPr lang="en-US" dirty="0"/>
                <a:t> cluster-induced distribution:</a:t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144692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0" y="2544"/>
              <a:ext cx="1960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4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46922" grpId="0" animBg="1"/>
      <p:bldP spid="1446922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sz="2000"/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499475" cy="4587875"/>
          </a:xfrm>
        </p:spPr>
        <p:txBody>
          <a:bodyPr/>
          <a:lstStyle/>
          <a:p>
            <a:r>
              <a:rPr lang="en-US" dirty="0" err="1"/>
              <a:t>DataLoom</a:t>
            </a:r>
            <a:r>
              <a:rPr lang="en-US"/>
              <a:t>: </a:t>
            </a:r>
            <a:r>
              <a:rPr lang="en-US" smtClean="0"/>
              <a:t>parallelization of </a:t>
            </a:r>
            <a:r>
              <a:rPr lang="en-US" dirty="0"/>
              <a:t>sequential co-clustering</a:t>
            </a:r>
          </a:p>
          <a:p>
            <a:r>
              <a:rPr lang="en-US" dirty="0"/>
              <a:t>Theoretical result:</a:t>
            </a:r>
          </a:p>
          <a:p>
            <a:pPr lvl="1"/>
            <a:r>
              <a:rPr lang="en-US" dirty="0" smtClean="0"/>
              <a:t>Sequential </a:t>
            </a:r>
            <a:r>
              <a:rPr lang="en-US" dirty="0"/>
              <a:t>updates superior for cluster updates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 smtClean="0"/>
              <a:t>Excellent </a:t>
            </a:r>
            <a:r>
              <a:rPr lang="en-US" dirty="0"/>
              <a:t>clustering results on two large </a:t>
            </a:r>
            <a:r>
              <a:rPr lang="en-US" dirty="0" smtClean="0"/>
              <a:t>benchmarks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big datasets be too dense?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3746554337.jpg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6428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8374565642.jpg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7096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2648697083.jpg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60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7264545727.jpg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428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6255434389.jpg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37096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5039287651.jpg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8003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3045938173.jpg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8671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4596867462.jpg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48003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8871536482.jpg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8671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2037582194.jpg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14600" y="1371600"/>
            <a:ext cx="4983576" cy="5105400"/>
            <a:chOff x="2514600" y="1371600"/>
            <a:chExt cx="4983576" cy="5105400"/>
          </a:xfrm>
        </p:grpSpPr>
        <p:pic>
          <p:nvPicPr>
            <p:cNvPr id="16" name="Picture 15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371600"/>
              <a:ext cx="609600" cy="850144"/>
            </a:xfrm>
            <a:prstGeom prst="rect">
              <a:avLst/>
            </a:prstGeom>
          </p:spPr>
        </p:pic>
        <p:pic>
          <p:nvPicPr>
            <p:cNvPr id="17" name="Picture 16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2402568"/>
              <a:ext cx="609600" cy="850144"/>
            </a:xfrm>
            <a:prstGeom prst="rect">
              <a:avLst/>
            </a:prstGeom>
          </p:spPr>
        </p:pic>
        <p:pic>
          <p:nvPicPr>
            <p:cNvPr id="18" name="Picture 17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3469368"/>
              <a:ext cx="609600" cy="850144"/>
            </a:xfrm>
            <a:prstGeom prst="rect">
              <a:avLst/>
            </a:prstGeom>
          </p:spPr>
        </p:pic>
        <p:pic>
          <p:nvPicPr>
            <p:cNvPr id="20" name="Picture 19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4548112"/>
              <a:ext cx="609600" cy="850144"/>
            </a:xfrm>
            <a:prstGeom prst="rect">
              <a:avLst/>
            </a:prstGeom>
          </p:spPr>
        </p:pic>
        <p:pic>
          <p:nvPicPr>
            <p:cNvPr id="21" name="Picture 20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5626856"/>
              <a:ext cx="609600" cy="850144"/>
            </a:xfrm>
            <a:prstGeom prst="rect">
              <a:avLst/>
            </a:prstGeom>
          </p:spPr>
        </p:pic>
        <p:pic>
          <p:nvPicPr>
            <p:cNvPr id="22" name="Picture 21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1371600"/>
              <a:ext cx="609600" cy="850144"/>
            </a:xfrm>
            <a:prstGeom prst="rect">
              <a:avLst/>
            </a:prstGeom>
          </p:spPr>
        </p:pic>
        <p:pic>
          <p:nvPicPr>
            <p:cNvPr id="23" name="Picture 22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2402568"/>
              <a:ext cx="609600" cy="850144"/>
            </a:xfrm>
            <a:prstGeom prst="rect">
              <a:avLst/>
            </a:prstGeom>
          </p:spPr>
        </p:pic>
        <p:pic>
          <p:nvPicPr>
            <p:cNvPr id="24" name="Picture 23" descr="matis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3457424"/>
              <a:ext cx="609600" cy="850144"/>
            </a:xfrm>
            <a:prstGeom prst="rect">
              <a:avLst/>
            </a:prstGeom>
          </p:spPr>
        </p:pic>
        <p:pic>
          <p:nvPicPr>
            <p:cNvPr id="26" name="Picture 25" descr="Mona Lis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4560056"/>
              <a:ext cx="640001" cy="914400"/>
            </a:xfrm>
            <a:prstGeom prst="rect">
              <a:avLst/>
            </a:prstGeom>
          </p:spPr>
        </p:pic>
        <p:pic>
          <p:nvPicPr>
            <p:cNvPr id="27" name="Picture 26" descr="rembrand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5626856"/>
              <a:ext cx="640176" cy="838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</a:t>
            </a:r>
            <a:endParaRPr lang="en-US" dirty="0"/>
          </a:p>
        </p:txBody>
      </p:sp>
      <p:pic>
        <p:nvPicPr>
          <p:cNvPr id="6" name="Picture 5" descr="en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345"/>
            <a:ext cx="9144000" cy="46484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(Near) duplicate detection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2133600"/>
            <a:ext cx="7772400" cy="457200"/>
            <a:chOff x="685800" y="1447800"/>
            <a:chExt cx="7772400" cy="457200"/>
          </a:xfrm>
        </p:grpSpPr>
        <p:sp>
          <p:nvSpPr>
            <p:cNvPr id="4" name="Rectangle 3"/>
            <p:cNvSpPr/>
            <p:nvPr/>
          </p:nvSpPr>
          <p:spPr>
            <a:xfrm>
              <a:off x="685800" y="14478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1447800"/>
              <a:ext cx="457200" cy="4572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1447800"/>
              <a:ext cx="457200" cy="4572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1447800"/>
              <a:ext cx="457200" cy="457200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1447800"/>
              <a:ext cx="4572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1800" y="1447800"/>
              <a:ext cx="457200" cy="4572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1447800"/>
              <a:ext cx="457200" cy="4572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447800"/>
              <a:ext cx="457200" cy="4572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43400" y="1447800"/>
              <a:ext cx="457200" cy="457200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447800"/>
              <a:ext cx="457200" cy="457200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7800" y="1447800"/>
              <a:ext cx="457200" cy="457200"/>
            </a:xfrm>
            <a:prstGeom prst="rect">
              <a:avLst/>
            </a:prstGeom>
            <a:solidFill>
              <a:srgbClr val="66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5000" y="1447800"/>
              <a:ext cx="457200" cy="45720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2200" y="1447800"/>
              <a:ext cx="457200" cy="457200"/>
            </a:xfrm>
            <a:prstGeom prst="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9400" y="1447800"/>
              <a:ext cx="457200" cy="4572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86600" y="1447800"/>
              <a:ext cx="457200" cy="457200"/>
            </a:xfrm>
            <a:prstGeom prst="rect">
              <a:avLst/>
            </a:prstGeom>
            <a:solidFill>
              <a:srgbClr val="00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3800" y="1447800"/>
              <a:ext cx="457200" cy="457200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1000" y="1447800"/>
              <a:ext cx="4572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85800" y="1905000"/>
            <a:ext cx="7772400" cy="914400"/>
            <a:chOff x="685800" y="1524000"/>
            <a:chExt cx="7772400" cy="914400"/>
          </a:xfrm>
        </p:grpSpPr>
        <p:sp>
          <p:nvSpPr>
            <p:cNvPr id="24" name="Rounded Rectangle 23"/>
            <p:cNvSpPr/>
            <p:nvPr/>
          </p:nvSpPr>
          <p:spPr>
            <a:xfrm>
              <a:off x="685800" y="1524000"/>
              <a:ext cx="22860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71800" y="1524000"/>
              <a:ext cx="13716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43400" y="1524000"/>
              <a:ext cx="22860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29400" y="15240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5800" y="5029200"/>
            <a:ext cx="7772400" cy="457200"/>
            <a:chOff x="685800" y="1447800"/>
            <a:chExt cx="7772400" cy="457200"/>
          </a:xfrm>
        </p:grpSpPr>
        <p:sp>
          <p:nvSpPr>
            <p:cNvPr id="74" name="Rectangle 73"/>
            <p:cNvSpPr/>
            <p:nvPr/>
          </p:nvSpPr>
          <p:spPr>
            <a:xfrm>
              <a:off x="685800" y="14478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3000" y="1447800"/>
              <a:ext cx="457200" cy="4572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00200" y="1447800"/>
              <a:ext cx="457200" cy="4572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57400" y="1447800"/>
              <a:ext cx="457200" cy="457200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14600" y="1447800"/>
              <a:ext cx="4572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71800" y="1447800"/>
              <a:ext cx="457200" cy="4572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9000" y="1447800"/>
              <a:ext cx="457200" cy="4572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86200" y="1447800"/>
              <a:ext cx="457200" cy="4572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43400" y="1447800"/>
              <a:ext cx="457200" cy="457200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800600" y="1447800"/>
              <a:ext cx="457200" cy="457200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57800" y="1447800"/>
              <a:ext cx="457200" cy="457200"/>
            </a:xfrm>
            <a:prstGeom prst="rect">
              <a:avLst/>
            </a:prstGeom>
            <a:solidFill>
              <a:srgbClr val="66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15000" y="1447800"/>
              <a:ext cx="457200" cy="45720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2200" y="1447800"/>
              <a:ext cx="457200" cy="457200"/>
            </a:xfrm>
            <a:prstGeom prst="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29400" y="1447800"/>
              <a:ext cx="457200" cy="4572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86600" y="1447800"/>
              <a:ext cx="457200" cy="457200"/>
            </a:xfrm>
            <a:prstGeom prst="rect">
              <a:avLst/>
            </a:prstGeom>
            <a:solidFill>
              <a:srgbClr val="00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543800" y="1447800"/>
              <a:ext cx="457200" cy="457200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001000" y="1447800"/>
              <a:ext cx="4572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85800" y="4800600"/>
            <a:ext cx="7772400" cy="914400"/>
            <a:chOff x="685800" y="4419600"/>
            <a:chExt cx="7772400" cy="914400"/>
          </a:xfrm>
        </p:grpSpPr>
        <p:sp>
          <p:nvSpPr>
            <p:cNvPr id="91" name="Rounded Rectangle 90"/>
            <p:cNvSpPr/>
            <p:nvPr/>
          </p:nvSpPr>
          <p:spPr>
            <a:xfrm>
              <a:off x="685800" y="44196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514600" y="4419600"/>
              <a:ext cx="9144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429000" y="44196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257800" y="44196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086600" y="4419600"/>
              <a:ext cx="13716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85800" y="3581400"/>
            <a:ext cx="7772400" cy="457200"/>
            <a:chOff x="685800" y="1447800"/>
            <a:chExt cx="7772400" cy="457200"/>
          </a:xfrm>
        </p:grpSpPr>
        <p:sp>
          <p:nvSpPr>
            <p:cNvPr id="97" name="Rectangle 96"/>
            <p:cNvSpPr/>
            <p:nvPr/>
          </p:nvSpPr>
          <p:spPr>
            <a:xfrm>
              <a:off x="685800" y="14478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143000" y="1447800"/>
              <a:ext cx="457200" cy="4572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00200" y="1447800"/>
              <a:ext cx="457200" cy="4572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57400" y="1447800"/>
              <a:ext cx="457200" cy="457200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14600" y="1447800"/>
              <a:ext cx="4572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71800" y="1447800"/>
              <a:ext cx="457200" cy="4572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29000" y="1447800"/>
              <a:ext cx="457200" cy="4572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1447800"/>
              <a:ext cx="457200" cy="4572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43400" y="1447800"/>
              <a:ext cx="457200" cy="457200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800600" y="1447800"/>
              <a:ext cx="457200" cy="457200"/>
            </a:xfrm>
            <a:prstGeom prst="rect">
              <a:avLst/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257800" y="1447800"/>
              <a:ext cx="457200" cy="457200"/>
            </a:xfrm>
            <a:prstGeom prst="rect">
              <a:avLst/>
            </a:prstGeom>
            <a:solidFill>
              <a:srgbClr val="66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15000" y="1447800"/>
              <a:ext cx="457200" cy="45720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172200" y="1447800"/>
              <a:ext cx="457200" cy="457200"/>
            </a:xfrm>
            <a:prstGeom prst="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29400" y="1447800"/>
              <a:ext cx="457200" cy="4572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86600" y="1447800"/>
              <a:ext cx="457200" cy="457200"/>
            </a:xfrm>
            <a:prstGeom prst="rect">
              <a:avLst/>
            </a:prstGeom>
            <a:solidFill>
              <a:srgbClr val="00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43800" y="1447800"/>
              <a:ext cx="457200" cy="457200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001000" y="1447800"/>
              <a:ext cx="4572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5800" y="1905000"/>
            <a:ext cx="7772400" cy="914400"/>
            <a:chOff x="685800" y="1524000"/>
            <a:chExt cx="7772400" cy="914400"/>
          </a:xfrm>
        </p:grpSpPr>
        <p:sp>
          <p:nvSpPr>
            <p:cNvPr id="117" name="Rounded Rectangle 116"/>
            <p:cNvSpPr/>
            <p:nvPr/>
          </p:nvSpPr>
          <p:spPr>
            <a:xfrm>
              <a:off x="685800" y="1524000"/>
              <a:ext cx="13716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343400" y="1524000"/>
              <a:ext cx="9144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715000" y="1524000"/>
              <a:ext cx="9144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543800" y="1524000"/>
              <a:ext cx="9144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57150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et al, KDD 2009</a:t>
            </a:r>
            <a:endParaRPr lang="en-US" sz="2000" b="1" i="1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685800" y="3352800"/>
            <a:ext cx="7772400" cy="914400"/>
            <a:chOff x="685800" y="2971800"/>
            <a:chExt cx="7772400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685800" y="2971800"/>
              <a:ext cx="13716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57400" y="29718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886200" y="29718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715000" y="2971800"/>
              <a:ext cx="1828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543800" y="2971800"/>
              <a:ext cx="9144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-0.2109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-0.2109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222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222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billion data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763000" cy="4525963"/>
          </a:xfrm>
        </p:spPr>
        <p:txBody>
          <a:bodyPr/>
          <a:lstStyle/>
          <a:p>
            <a:r>
              <a:rPr lang="en-US" dirty="0" smtClean="0"/>
              <a:t>Web-scale</a:t>
            </a:r>
          </a:p>
          <a:p>
            <a:r>
              <a:rPr lang="en-US" dirty="0" smtClean="0"/>
              <a:t>Guaranteed to contain data in different formats</a:t>
            </a:r>
          </a:p>
          <a:p>
            <a:pPr lvl="1"/>
            <a:r>
              <a:rPr lang="en-US" dirty="0" smtClean="0"/>
              <a:t>ASCII text, pictures, </a:t>
            </a:r>
            <a:r>
              <a:rPr lang="en-US" dirty="0" err="1" smtClean="0"/>
              <a:t>javascript</a:t>
            </a:r>
            <a:r>
              <a:rPr lang="en-US" dirty="0" smtClean="0"/>
              <a:t> code, PDF documents…</a:t>
            </a:r>
          </a:p>
          <a:p>
            <a:r>
              <a:rPr lang="en-US" dirty="0" smtClean="0"/>
              <a:t>Guaranteed to contain (near) duplicates</a:t>
            </a:r>
          </a:p>
          <a:p>
            <a:r>
              <a:rPr lang="en-US" dirty="0" smtClean="0"/>
              <a:t>Likely to be badly preprocessed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Storage is an issue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trillion data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the reach of the modern technology</a:t>
            </a:r>
          </a:p>
          <a:p>
            <a:r>
              <a:rPr lang="en-US" dirty="0" smtClean="0"/>
              <a:t>Peer-to-peer paradigm is (arguably) the only way to process the data</a:t>
            </a:r>
          </a:p>
          <a:p>
            <a:r>
              <a:rPr lang="en-US" dirty="0" smtClean="0"/>
              <a:t>Data privacy / inconsistency / </a:t>
            </a:r>
            <a:r>
              <a:rPr lang="en-US" dirty="0" err="1" smtClean="0"/>
              <a:t>skewness</a:t>
            </a:r>
            <a:r>
              <a:rPr lang="en-US" dirty="0" smtClean="0"/>
              <a:t> issues</a:t>
            </a:r>
          </a:p>
          <a:p>
            <a:pPr lvl="1"/>
            <a:r>
              <a:rPr lang="en-US" dirty="0" smtClean="0"/>
              <a:t>Can’t be kept in one location</a:t>
            </a:r>
          </a:p>
          <a:p>
            <a:pPr lvl="1"/>
            <a:r>
              <a:rPr lang="en-US" dirty="0" smtClean="0"/>
              <a:t>Is intrinsically hard to sample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 solution to data privacy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953000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machines with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private datasets</a:t>
            </a:r>
          </a:p>
          <a:p>
            <a:pPr lvl="1"/>
            <a:r>
              <a:rPr lang="en-US" dirty="0" smtClean="0"/>
              <a:t>All datasets intersect</a:t>
            </a:r>
          </a:p>
          <a:p>
            <a:pPr lvl="1"/>
            <a:r>
              <a:rPr lang="en-US" dirty="0" smtClean="0"/>
              <a:t>The intersection is shared</a:t>
            </a:r>
          </a:p>
          <a:p>
            <a:r>
              <a:rPr lang="en-US" dirty="0" smtClean="0"/>
              <a:t>Each machine learns a separate model</a:t>
            </a:r>
          </a:p>
          <a:p>
            <a:r>
              <a:rPr lang="en-US" dirty="0" smtClean="0"/>
              <a:t>Models get consistent over the data intersection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Xiang et al, Chapter 16</a:t>
            </a:r>
            <a:endParaRPr lang="en-US" sz="2000" b="1" i="1" dirty="0"/>
          </a:p>
        </p:txBody>
      </p:sp>
      <p:sp>
        <p:nvSpPr>
          <p:cNvPr id="5" name="Oval 4"/>
          <p:cNvSpPr/>
          <p:nvPr/>
        </p:nvSpPr>
        <p:spPr>
          <a:xfrm>
            <a:off x="5257800" y="3314065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3314065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600000">
            <a:off x="5669060" y="2628900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600000">
            <a:off x="6431060" y="4000500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7200000">
            <a:off x="6431061" y="2628900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7200000">
            <a:off x="5669061" y="4000500"/>
            <a:ext cx="19812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23234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1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3234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2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333889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3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43046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4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3046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5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33889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D</a:t>
            </a:r>
            <a:r>
              <a:rPr lang="en-US" sz="3200" b="1" baseline="-25000" dirty="0" smtClean="0">
                <a:latin typeface="Times New Roman" pitchFamily="18" charset="0"/>
              </a:rPr>
              <a:t>6</a:t>
            </a:r>
            <a:endParaRPr lang="en-US" sz="3200" b="1" baseline="-25000" dirty="0"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00" y="346646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5516563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Chapter 16 to see this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applied in a recommender system!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Arc 21"/>
          <p:cNvSpPr/>
          <p:nvPr/>
        </p:nvSpPr>
        <p:spPr>
          <a:xfrm rot="831766">
            <a:off x="4466528" y="3215077"/>
            <a:ext cx="2583646" cy="705813"/>
          </a:xfrm>
          <a:prstGeom prst="arc">
            <a:avLst>
              <a:gd name="adj1" fmla="val 11924864"/>
              <a:gd name="adj2" fmla="val 21060055"/>
            </a:avLst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model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model?</a:t>
            </a:r>
          </a:p>
          <a:p>
            <a:r>
              <a:rPr lang="en-US" dirty="0" smtClean="0"/>
              <a:t>Unsupervised model?</a:t>
            </a:r>
          </a:p>
          <a:p>
            <a:r>
              <a:rPr lang="en-US" dirty="0" smtClean="0"/>
              <a:t>Semi-supervised model?</a:t>
            </a:r>
          </a:p>
          <a:p>
            <a:endParaRPr lang="en-US" dirty="0" smtClean="0"/>
          </a:p>
          <a:p>
            <a:r>
              <a:rPr lang="en-US" dirty="0" smtClean="0"/>
              <a:t>Obviously, depending on the application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But also on availability of labeled data</a:t>
            </a:r>
          </a:p>
          <a:p>
            <a:pPr lvl="1"/>
            <a:r>
              <a:rPr lang="en-US" dirty="0" smtClean="0"/>
              <a:t>And its trustworthiness!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you have 1K labeled and 1M unlabeled examples</a:t>
            </a:r>
          </a:p>
          <a:p>
            <a:pPr lvl="1"/>
            <a:r>
              <a:rPr lang="en-US" dirty="0" smtClean="0"/>
              <a:t>Labeled/unlabeled ratio: 0.1%</a:t>
            </a:r>
          </a:p>
          <a:p>
            <a:pPr lvl="1"/>
            <a:r>
              <a:rPr lang="en-US" dirty="0" smtClean="0"/>
              <a:t>Is 1K enough to train a supervised model?</a:t>
            </a:r>
          </a:p>
          <a:p>
            <a:r>
              <a:rPr lang="en-US" dirty="0" smtClean="0"/>
              <a:t>Now you have 1M labeled and 1B unlabeled examples</a:t>
            </a:r>
          </a:p>
          <a:p>
            <a:pPr lvl="1"/>
            <a:r>
              <a:rPr lang="en-US" dirty="0" smtClean="0"/>
              <a:t>Labeled/unlabeled ratio: 0.1%</a:t>
            </a:r>
          </a:p>
          <a:p>
            <a:pPr lvl="1"/>
            <a:r>
              <a:rPr lang="en-US" dirty="0" smtClean="0"/>
              <a:t>Is 1M enough to train a supervised model?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524000"/>
          <a:ext cx="5943600" cy="480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29100"/>
                <a:gridCol w="17145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Introduction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Ron</a:t>
                      </a:r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Tree Induction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Misha</a:t>
                      </a:r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Break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Graphical Models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Misha</a:t>
                      </a:r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Learning on GPUs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John</a:t>
                      </a:r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Linear Learning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John</a:t>
                      </a:r>
                      <a:endParaRPr lang="en-US" sz="3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Conclusion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John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Skewness</a:t>
            </a:r>
            <a:r>
              <a:rPr lang="en-US" dirty="0" smtClean="0"/>
              <a:t> of training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Usually, training data comes from users</a:t>
            </a:r>
          </a:p>
          <a:p>
            <a:r>
              <a:rPr lang="en-US" b="1" dirty="0" smtClean="0"/>
              <a:t>Explicit user feedback </a:t>
            </a:r>
            <a:r>
              <a:rPr lang="en-US" dirty="0" smtClean="0"/>
              <a:t>might be misleading</a:t>
            </a:r>
          </a:p>
          <a:p>
            <a:pPr lvl="1"/>
            <a:r>
              <a:rPr lang="en-US" dirty="0" smtClean="0"/>
              <a:t>Feedback providers may have various incentives</a:t>
            </a:r>
          </a:p>
          <a:p>
            <a:r>
              <a:rPr lang="en-US" dirty="0" smtClean="0"/>
              <a:t>Learning from </a:t>
            </a:r>
            <a:r>
              <a:rPr lang="en-US" b="1" dirty="0" smtClean="0"/>
              <a:t>implicit feedback </a:t>
            </a:r>
            <a:r>
              <a:rPr lang="en-US" dirty="0" smtClean="0"/>
              <a:t>is a better idea</a:t>
            </a:r>
          </a:p>
          <a:p>
            <a:pPr lvl="1"/>
            <a:r>
              <a:rPr lang="en-US" dirty="0" smtClean="0"/>
              <a:t>E.g. clicking on Web search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large-scale setups, </a:t>
            </a:r>
            <a:r>
              <a:rPr lang="en-US" dirty="0" err="1" smtClean="0"/>
              <a:t>skewness</a:t>
            </a:r>
            <a:r>
              <a:rPr lang="en-US" dirty="0" smtClean="0"/>
              <a:t> of training data is hard to detect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Goal: find high-quality professionals on LinkedIn</a:t>
            </a:r>
          </a:p>
          <a:p>
            <a:r>
              <a:rPr lang="en-US" dirty="0" smtClean="0"/>
              <a:t>Idea: use recommendation data to train a model</a:t>
            </a:r>
          </a:p>
          <a:p>
            <a:pPr lvl="1"/>
            <a:r>
              <a:rPr lang="en-US" dirty="0" smtClean="0"/>
              <a:t>Whoever has recommendations is a positive example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it a good idea?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 descr="sa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00400"/>
            <a:ext cx="6869723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enough (clean) training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Use existing labels as a</a:t>
            </a:r>
            <a:r>
              <a:rPr lang="en-US" i="1" dirty="0" smtClean="0"/>
              <a:t> guidance </a:t>
            </a:r>
            <a:r>
              <a:rPr lang="en-US" dirty="0" smtClean="0"/>
              <a:t>rather than a directive</a:t>
            </a:r>
            <a:endParaRPr lang="en-US" i="1" dirty="0" smtClean="0"/>
          </a:p>
          <a:p>
            <a:pPr lvl="1"/>
            <a:r>
              <a:rPr lang="en-US" dirty="0" smtClean="0"/>
              <a:t>In a semi-supervised clustering framework</a:t>
            </a:r>
          </a:p>
          <a:p>
            <a:r>
              <a:rPr lang="en-US" dirty="0" smtClean="0"/>
              <a:t> Or label more data!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With a little help from the crowd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 unlabeled data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dirty="0" smtClean="0"/>
              <a:t> while taking labeled data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i="1" baseline="30000" dirty="0" smtClean="0">
                <a:latin typeface="Times New Roman" pitchFamily="18" charset="0"/>
              </a:rPr>
              <a:t>*</a:t>
            </a:r>
            <a:r>
              <a:rPr lang="en-US" dirty="0" smtClean="0"/>
              <a:t> into account</a:t>
            </a:r>
          </a:p>
          <a:p>
            <a:r>
              <a:rPr lang="en-US" dirty="0" smtClean="0"/>
              <a:t>Construct clustering      while </a:t>
            </a:r>
            <a:r>
              <a:rPr lang="en-US" b="1" dirty="0" smtClean="0"/>
              <a:t>maximizing Mutual Information</a:t>
            </a:r>
            <a:r>
              <a:rPr lang="en-US" dirty="0" smtClean="0"/>
              <a:t>                 </a:t>
            </a:r>
          </a:p>
          <a:p>
            <a:pPr lvl="1"/>
            <a:r>
              <a:rPr lang="en-US" dirty="0" smtClean="0"/>
              <a:t>And keeping the number of clusters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 smtClean="0"/>
              <a:t> constant</a:t>
            </a:r>
          </a:p>
          <a:p>
            <a:pPr lvl="1"/>
            <a:r>
              <a:rPr lang="en-US" dirty="0" smtClean="0"/>
              <a:t>      is defined naturally over classes in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i="1" baseline="30000" dirty="0" smtClean="0">
                <a:latin typeface="Times New Roman" pitchFamily="18" charset="0"/>
              </a:rPr>
              <a:t>*</a:t>
            </a:r>
          </a:p>
          <a:p>
            <a:r>
              <a:rPr lang="en-US" dirty="0" smtClean="0"/>
              <a:t>Results better than those of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et al, ECML 2006</a:t>
            </a:r>
            <a:endParaRPr lang="en-US" sz="2000" b="1" i="1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295400" y="4329113"/>
          <a:ext cx="4857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15640" imgH="203040" progId="Equation.3">
                  <p:embed/>
                </p:oleObj>
              </mc:Choice>
              <mc:Fallback>
                <p:oleObj name="Equation" r:id="rId3" imgW="2156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4857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267200" y="2725737"/>
          <a:ext cx="4333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64880" imgH="203040" progId="Equation.3">
                  <p:embed/>
                </p:oleObj>
              </mc:Choice>
              <mc:Fallback>
                <p:oleObj name="Equation" r:id="rId5" imgW="164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25737"/>
                        <a:ext cx="43338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248150" y="3200400"/>
          <a:ext cx="14668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558720" imgH="241200" progId="Equation.3">
                  <p:embed/>
                </p:oleObj>
              </mc:Choice>
              <mc:Fallback>
                <p:oleObj name="Equation" r:id="rId7" imgW="558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200400"/>
                        <a:ext cx="14668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Semi-supervised clustering (details)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 an empirical joint distribution </a:t>
            </a: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</a:rPr>
              <a:t>D,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i="1" baseline="30000" dirty="0" smtClean="0">
                <a:latin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lvl="1"/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</a:rPr>
              <a:t>d,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i="1" baseline="30000" dirty="0" smtClean="0">
                <a:latin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dirty="0" smtClean="0"/>
              <a:t>is a normalized similarity between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i="1" baseline="30000" dirty="0" smtClean="0">
                <a:latin typeface="Times New Roman" pitchFamily="18" charset="0"/>
              </a:rPr>
              <a:t>*</a:t>
            </a:r>
          </a:p>
          <a:p>
            <a:r>
              <a:rPr lang="en-US" dirty="0" smtClean="0"/>
              <a:t>Define the joint between </a:t>
            </a:r>
            <a:r>
              <a:rPr lang="en-US" dirty="0" err="1" smtClean="0"/>
              <a:t>clusterings</a:t>
            </a:r>
            <a:endParaRPr lang="en-US" dirty="0" smtClean="0"/>
          </a:p>
          <a:p>
            <a:pPr lvl="1"/>
            <a:r>
              <a:rPr lang="en-US" dirty="0" smtClean="0"/>
              <a:t>Where</a:t>
            </a:r>
          </a:p>
          <a:p>
            <a:r>
              <a:rPr lang="en-US" dirty="0" smtClean="0"/>
              <a:t>            and              are </a:t>
            </a:r>
            <a:r>
              <a:rPr lang="en-US" dirty="0" err="1" smtClean="0"/>
              <a:t>marginals</a:t>
            </a:r>
            <a:endParaRPr lang="en-US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34200" y="3840162"/>
          <a:ext cx="1600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3" imgW="609480" imgH="241200" progId="Equation.3">
                  <p:embed/>
                </p:oleObj>
              </mc:Choice>
              <mc:Fallback>
                <p:oleObj name="Equation" r:id="rId3" imgW="609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40162"/>
                        <a:ext cx="16002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362200" y="4373562"/>
          <a:ext cx="4800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Equation" r:id="rId5" imgW="1917360" imgH="291960" progId="Equation.3">
                  <p:embed/>
                </p:oleObj>
              </mc:Choice>
              <mc:Fallback>
                <p:oleObj name="Equation" r:id="rId5" imgW="191736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73562"/>
                        <a:ext cx="4800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032000" y="1524000"/>
          <a:ext cx="53086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Equation" r:id="rId7" imgW="2120760" imgH="469800" progId="Equation.3">
                  <p:embed/>
                </p:oleObj>
              </mc:Choice>
              <mc:Fallback>
                <p:oleObj name="Equation" r:id="rId7" imgW="212076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524000"/>
                        <a:ext cx="5308600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914400" y="4876800"/>
          <a:ext cx="1000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Equation" r:id="rId9" imgW="380880" imgH="241200" progId="Equation.3">
                  <p:embed/>
                </p:oleObj>
              </mc:Choice>
              <mc:Fallback>
                <p:oleObj name="Equation" r:id="rId9" imgW="3808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10001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667000" y="4876800"/>
          <a:ext cx="11334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11" imgW="431640" imgH="241200" progId="Equation.3">
                  <p:embed/>
                </p:oleObj>
              </mc:Choice>
              <mc:Fallback>
                <p:oleObj name="Equation" r:id="rId11" imgW="4316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11334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is a tough business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People are not machines</a:t>
            </a:r>
          </a:p>
          <a:p>
            <a:r>
              <a:rPr lang="en-US" dirty="0" smtClean="0">
                <a:sym typeface="Wingdings" pitchFamily="2" charset="2"/>
              </a:rPr>
              <a:t>Any worker who can game the system       </a:t>
            </a:r>
            <a:r>
              <a:rPr lang="en-US" b="1" i="1" dirty="0" smtClean="0">
                <a:sym typeface="Wingdings" pitchFamily="2" charset="2"/>
              </a:rPr>
              <a:t>will</a:t>
            </a:r>
            <a:r>
              <a:rPr lang="en-US" dirty="0" smtClean="0">
                <a:sym typeface="Wingdings" pitchFamily="2" charset="2"/>
              </a:rPr>
              <a:t> game the system</a:t>
            </a:r>
          </a:p>
          <a:p>
            <a:r>
              <a:rPr lang="en-US" dirty="0" smtClean="0">
                <a:sym typeface="Wingdings" pitchFamily="2" charset="2"/>
              </a:rPr>
              <a:t>Validation framework + qualification tests are a must</a:t>
            </a:r>
          </a:p>
          <a:p>
            <a:r>
              <a:rPr lang="en-US" dirty="0" smtClean="0">
                <a:sym typeface="Wingdings" pitchFamily="2" charset="2"/>
              </a:rPr>
              <a:t>Labeling a lot of data can be fairly expensive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495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Budget a month of work + about $50,000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828800"/>
            <a:ext cx="685800" cy="1219200"/>
            <a:chOff x="6096000" y="4343400"/>
            <a:chExt cx="1295400" cy="2514600"/>
          </a:xfrm>
        </p:grpSpPr>
        <p:grpSp>
          <p:nvGrpSpPr>
            <p:cNvPr id="5" name="Group 91"/>
            <p:cNvGrpSpPr/>
            <p:nvPr/>
          </p:nvGrpSpPr>
          <p:grpSpPr>
            <a:xfrm>
              <a:off x="6096000" y="4343400"/>
              <a:ext cx="1295400" cy="2514600"/>
              <a:chOff x="685800" y="2209800"/>
              <a:chExt cx="1295400" cy="2514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0"/>
            <p:cNvGrpSpPr/>
            <p:nvPr/>
          </p:nvGrpSpPr>
          <p:grpSpPr>
            <a:xfrm>
              <a:off x="6629400" y="51816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733800" y="1447800"/>
            <a:ext cx="4953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Hire a data annotation contractor in your town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Presumably someone you know well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495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Offer the guy $10,000 for one month of work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1828800"/>
            <a:ext cx="1008529" cy="1219200"/>
            <a:chOff x="3657600" y="4419600"/>
            <a:chExt cx="1905000" cy="2514600"/>
          </a:xfrm>
        </p:grpSpPr>
        <p:grpSp>
          <p:nvGrpSpPr>
            <p:cNvPr id="21" name="Group 102"/>
            <p:cNvGrpSpPr/>
            <p:nvPr/>
          </p:nvGrpSpPr>
          <p:grpSpPr>
            <a:xfrm>
              <a:off x="3657600" y="4419600"/>
              <a:ext cx="1905000" cy="2514600"/>
              <a:chOff x="2365567" y="2362200"/>
              <a:chExt cx="1905000" cy="2514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971800" y="23622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32004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2590800" y="43434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0399" y="43434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12"/>
              <p:cNvGrpSpPr/>
              <p:nvPr/>
            </p:nvGrpSpPr>
            <p:grpSpPr>
              <a:xfrm rot="14579258" flipH="1" flipV="1">
                <a:off x="3622867" y="2544249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7020742" flipV="1">
                <a:off x="2479867" y="2544249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13"/>
            <p:cNvGrpSpPr/>
            <p:nvPr/>
          </p:nvGrpSpPr>
          <p:grpSpPr>
            <a:xfrm>
              <a:off x="4495800" y="52578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Moon 35"/>
          <p:cNvSpPr/>
          <p:nvPr/>
        </p:nvSpPr>
        <p:spPr>
          <a:xfrm rot="16200000">
            <a:off x="1143000" y="19812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828800"/>
            <a:ext cx="685800" cy="1219200"/>
            <a:chOff x="6096000" y="4343400"/>
            <a:chExt cx="1295400" cy="2514600"/>
          </a:xfrm>
        </p:grpSpPr>
        <p:grpSp>
          <p:nvGrpSpPr>
            <p:cNvPr id="5" name="Group 91"/>
            <p:cNvGrpSpPr/>
            <p:nvPr/>
          </p:nvGrpSpPr>
          <p:grpSpPr>
            <a:xfrm>
              <a:off x="6096000" y="4343400"/>
              <a:ext cx="1295400" cy="2514600"/>
              <a:chOff x="685800" y="2209800"/>
              <a:chExt cx="1295400" cy="2514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0"/>
            <p:cNvGrpSpPr/>
            <p:nvPr/>
          </p:nvGrpSpPr>
          <p:grpSpPr>
            <a:xfrm>
              <a:off x="6629400" y="51816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 a qualification test for your job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Hire 100 workers who pass 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their worker IDs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419600" cy="4525963"/>
          </a:xfrm>
        </p:spPr>
        <p:txBody>
          <a:bodyPr/>
          <a:lstStyle/>
          <a:p>
            <a:r>
              <a:rPr lang="en-US" dirty="0" smtClean="0"/>
              <a:t>Cambridge </a:t>
            </a:r>
            <a:r>
              <a:rPr lang="en-US" dirty="0" err="1" smtClean="0"/>
              <a:t>Uni</a:t>
            </a:r>
            <a:r>
              <a:rPr lang="en-US" dirty="0" smtClean="0"/>
              <a:t> Press</a:t>
            </a:r>
          </a:p>
          <a:p>
            <a:r>
              <a:rPr lang="en-US" dirty="0" smtClean="0"/>
              <a:t>Due in November 2011</a:t>
            </a:r>
          </a:p>
          <a:p>
            <a:r>
              <a:rPr lang="en-US" dirty="0" smtClean="0"/>
              <a:t>21 chapters</a:t>
            </a:r>
          </a:p>
          <a:p>
            <a:r>
              <a:rPr lang="en-US" dirty="0" smtClean="0"/>
              <a:t>Covering</a:t>
            </a:r>
          </a:p>
          <a:p>
            <a:pPr lvl="1"/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Learning setups</a:t>
            </a:r>
          </a:p>
          <a:p>
            <a:pPr lvl="1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14478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38200" y="1828800"/>
            <a:ext cx="685800" cy="1219200"/>
            <a:chOff x="6096000" y="4343400"/>
            <a:chExt cx="1295400" cy="2514600"/>
          </a:xfrm>
        </p:grpSpPr>
        <p:grpSp>
          <p:nvGrpSpPr>
            <p:cNvPr id="4" name="Group 91"/>
            <p:cNvGrpSpPr/>
            <p:nvPr/>
          </p:nvGrpSpPr>
          <p:grpSpPr>
            <a:xfrm>
              <a:off x="6096000" y="4343400"/>
              <a:ext cx="1295400" cy="2514600"/>
              <a:chOff x="685800" y="2209800"/>
              <a:chExt cx="1295400" cy="2514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0"/>
            <p:cNvGrpSpPr/>
            <p:nvPr/>
          </p:nvGrpSpPr>
          <p:grpSpPr>
            <a:xfrm>
              <a:off x="6629400" y="51816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Explain to them the task, make sure they get 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9" name="Picture 108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495800"/>
            <a:ext cx="838200" cy="771525"/>
          </a:xfrm>
          <a:prstGeom prst="rect">
            <a:avLst/>
          </a:prstGeom>
        </p:spPr>
      </p:pic>
      <p:pic>
        <p:nvPicPr>
          <p:cNvPr id="110" name="Picture 109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495800"/>
            <a:ext cx="838200" cy="771525"/>
          </a:xfrm>
          <a:prstGeom prst="rect">
            <a:avLst/>
          </a:prstGeom>
        </p:spPr>
      </p:pic>
      <p:pic>
        <p:nvPicPr>
          <p:cNvPr id="111" name="Picture 110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495800"/>
            <a:ext cx="838200" cy="771525"/>
          </a:xfrm>
          <a:prstGeom prst="rect">
            <a:avLst/>
          </a:prstGeom>
        </p:spPr>
      </p:pic>
      <p:pic>
        <p:nvPicPr>
          <p:cNvPr id="112" name="Picture 111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495800"/>
            <a:ext cx="838200" cy="771525"/>
          </a:xfrm>
          <a:prstGeom prst="rect">
            <a:avLst/>
          </a:prstGeom>
        </p:spPr>
      </p:pic>
      <p:pic>
        <p:nvPicPr>
          <p:cNvPr id="113" name="Picture 112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495800"/>
            <a:ext cx="838200" cy="771525"/>
          </a:xfrm>
          <a:prstGeom prst="rect">
            <a:avLst/>
          </a:prstGeom>
        </p:spPr>
      </p:pic>
      <p:pic>
        <p:nvPicPr>
          <p:cNvPr id="114" name="Picture 113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838200" cy="771525"/>
          </a:xfrm>
          <a:prstGeom prst="rect">
            <a:avLst/>
          </a:prstGeom>
        </p:spPr>
      </p:pic>
      <p:pic>
        <p:nvPicPr>
          <p:cNvPr id="115" name="Picture 114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495800"/>
            <a:ext cx="838200" cy="771525"/>
          </a:xfrm>
          <a:prstGeom prst="rect">
            <a:avLst/>
          </a:prstGeom>
        </p:spPr>
      </p:pic>
      <p:pic>
        <p:nvPicPr>
          <p:cNvPr id="116" name="Picture 115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495800"/>
            <a:ext cx="838200" cy="771525"/>
          </a:xfrm>
          <a:prstGeom prst="rect">
            <a:avLst/>
          </a:prstGeom>
        </p:spPr>
      </p:pic>
      <p:pic>
        <p:nvPicPr>
          <p:cNvPr id="117" name="Picture 116" descr="open-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8382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38200" y="1828800"/>
            <a:ext cx="685800" cy="1219200"/>
            <a:chOff x="6096000" y="4343400"/>
            <a:chExt cx="1295400" cy="2514600"/>
          </a:xfrm>
        </p:grpSpPr>
        <p:grpSp>
          <p:nvGrpSpPr>
            <p:cNvPr id="4" name="Group 91"/>
            <p:cNvGrpSpPr/>
            <p:nvPr/>
          </p:nvGrpSpPr>
          <p:grpSpPr>
            <a:xfrm>
              <a:off x="6096000" y="4343400"/>
              <a:ext cx="1295400" cy="2514600"/>
              <a:chOff x="685800" y="2209800"/>
              <a:chExt cx="1295400" cy="2514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0"/>
            <p:cNvGrpSpPr/>
            <p:nvPr/>
          </p:nvGrpSpPr>
          <p:grpSpPr>
            <a:xfrm>
              <a:off x="6629400" y="51816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Offer them 4</a:t>
            </a:r>
            <a:r>
              <a:rPr lang="en-US" sz="3200" dirty="0" smtClean="0">
                <a:latin typeface="Arial" pitchFamily="34" charset="0"/>
              </a:rPr>
              <a:t>¢</a:t>
            </a:r>
            <a:r>
              <a:rPr lang="en-US" sz="3200" dirty="0" smtClean="0"/>
              <a:t> per data instance if they do it right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828800" y="4267200"/>
            <a:ext cx="847165" cy="1219200"/>
            <a:chOff x="5025833" y="2362200"/>
            <a:chExt cx="1600200" cy="2514600"/>
          </a:xfrm>
        </p:grpSpPr>
        <p:sp>
          <p:nvSpPr>
            <p:cNvPr id="110" name="Oval 109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8200" y="4267200"/>
            <a:ext cx="1008529" cy="1219200"/>
            <a:chOff x="2365567" y="2362200"/>
            <a:chExt cx="1905000" cy="2514600"/>
          </a:xfrm>
        </p:grpSpPr>
        <p:sp>
          <p:nvSpPr>
            <p:cNvPr id="121" name="Oval 120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3648635" y="4267200"/>
            <a:ext cx="847165" cy="1219200"/>
            <a:chOff x="5025833" y="2362200"/>
            <a:chExt cx="1600200" cy="2514600"/>
          </a:xfrm>
        </p:grpSpPr>
        <p:sp>
          <p:nvSpPr>
            <p:cNvPr id="132" name="Oval 131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/>
          <p:cNvGrpSpPr/>
          <p:nvPr/>
        </p:nvGrpSpPr>
        <p:grpSpPr>
          <a:xfrm>
            <a:off x="2658035" y="4267200"/>
            <a:ext cx="1008529" cy="1219200"/>
            <a:chOff x="2365567" y="2362200"/>
            <a:chExt cx="1905000" cy="2514600"/>
          </a:xfrm>
        </p:grpSpPr>
        <p:sp>
          <p:nvSpPr>
            <p:cNvPr id="143" name="Oval 142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Group 152"/>
          <p:cNvGrpSpPr/>
          <p:nvPr/>
        </p:nvGrpSpPr>
        <p:grpSpPr>
          <a:xfrm>
            <a:off x="5486400" y="4267200"/>
            <a:ext cx="847165" cy="1219200"/>
            <a:chOff x="5025833" y="2362200"/>
            <a:chExt cx="1600200" cy="2514600"/>
          </a:xfrm>
        </p:grpSpPr>
        <p:sp>
          <p:nvSpPr>
            <p:cNvPr id="154" name="Oval 153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163"/>
          <p:cNvGrpSpPr/>
          <p:nvPr/>
        </p:nvGrpSpPr>
        <p:grpSpPr>
          <a:xfrm>
            <a:off x="4495800" y="4267200"/>
            <a:ext cx="1008529" cy="1219200"/>
            <a:chOff x="2365567" y="2362200"/>
            <a:chExt cx="1905000" cy="2514600"/>
          </a:xfrm>
        </p:grpSpPr>
        <p:sp>
          <p:nvSpPr>
            <p:cNvPr id="165" name="Oval 164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/>
          <p:cNvGrpSpPr/>
          <p:nvPr/>
        </p:nvGrpSpPr>
        <p:grpSpPr>
          <a:xfrm>
            <a:off x="7306235" y="4267200"/>
            <a:ext cx="847165" cy="1219200"/>
            <a:chOff x="5025833" y="2362200"/>
            <a:chExt cx="1600200" cy="2514600"/>
          </a:xfrm>
        </p:grpSpPr>
        <p:sp>
          <p:nvSpPr>
            <p:cNvPr id="176" name="Oval 175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185"/>
          <p:cNvGrpSpPr/>
          <p:nvPr/>
        </p:nvGrpSpPr>
        <p:grpSpPr>
          <a:xfrm>
            <a:off x="6315635" y="4267200"/>
            <a:ext cx="1008529" cy="1219200"/>
            <a:chOff x="2365567" y="2362200"/>
            <a:chExt cx="1905000" cy="2514600"/>
          </a:xfrm>
        </p:grpSpPr>
        <p:sp>
          <p:nvSpPr>
            <p:cNvPr id="187" name="Oval 186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Moon 196"/>
          <p:cNvSpPr/>
          <p:nvPr/>
        </p:nvSpPr>
        <p:spPr>
          <a:xfrm rot="16200000">
            <a:off x="12954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Moon 197"/>
          <p:cNvSpPr/>
          <p:nvPr/>
        </p:nvSpPr>
        <p:spPr>
          <a:xfrm rot="16200000">
            <a:off x="22098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Moon 198"/>
          <p:cNvSpPr/>
          <p:nvPr/>
        </p:nvSpPr>
        <p:spPr>
          <a:xfrm rot="16200000">
            <a:off x="31242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Moon 199"/>
          <p:cNvSpPr/>
          <p:nvPr/>
        </p:nvSpPr>
        <p:spPr>
          <a:xfrm rot="16200000">
            <a:off x="40386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Moon 200"/>
          <p:cNvSpPr/>
          <p:nvPr/>
        </p:nvSpPr>
        <p:spPr>
          <a:xfrm rot="16200000">
            <a:off x="49530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Moon 201"/>
          <p:cNvSpPr/>
          <p:nvPr/>
        </p:nvSpPr>
        <p:spPr>
          <a:xfrm rot="16200000">
            <a:off x="58674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Moon 202"/>
          <p:cNvSpPr/>
          <p:nvPr/>
        </p:nvSpPr>
        <p:spPr>
          <a:xfrm rot="16200000">
            <a:off x="67818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Moon 203"/>
          <p:cNvSpPr/>
          <p:nvPr/>
        </p:nvSpPr>
        <p:spPr>
          <a:xfrm rot="16200000">
            <a:off x="76962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38200" y="1828800"/>
            <a:ext cx="685800" cy="1219200"/>
            <a:chOff x="6096000" y="4343400"/>
            <a:chExt cx="1295400" cy="2514600"/>
          </a:xfrm>
        </p:grpSpPr>
        <p:grpSp>
          <p:nvGrpSpPr>
            <p:cNvPr id="4" name="Group 91"/>
            <p:cNvGrpSpPr/>
            <p:nvPr/>
          </p:nvGrpSpPr>
          <p:grpSpPr>
            <a:xfrm>
              <a:off x="6096000" y="4343400"/>
              <a:ext cx="1295400" cy="2514600"/>
              <a:chOff x="685800" y="2209800"/>
              <a:chExt cx="1295400" cy="2514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0"/>
            <p:cNvGrpSpPr/>
            <p:nvPr/>
          </p:nvGrpSpPr>
          <p:grpSpPr>
            <a:xfrm>
              <a:off x="6629400" y="5181603"/>
              <a:ext cx="228600" cy="685801"/>
              <a:chOff x="3962400" y="4876800"/>
              <a:chExt cx="533400" cy="1676400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>
                <a:off x="3962400" y="5257800"/>
                <a:ext cx="533400" cy="914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3962400" y="61722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3962400" y="4876800"/>
                <a:ext cx="533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Your contractor will label 500 data instances a day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This data will be used to validate worker results</a:t>
            </a:r>
          </a:p>
        </p:txBody>
      </p:sp>
      <p:sp>
        <p:nvSpPr>
          <p:cNvPr id="109" name="Cloud Callout 108"/>
          <p:cNvSpPr/>
          <p:nvPr/>
        </p:nvSpPr>
        <p:spPr>
          <a:xfrm>
            <a:off x="1600200" y="1371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4" name="Group 91"/>
          <p:cNvGrpSpPr/>
          <p:nvPr/>
        </p:nvGrpSpPr>
        <p:grpSpPr>
          <a:xfrm>
            <a:off x="838200" y="1828800"/>
            <a:ext cx="685800" cy="1219198"/>
            <a:chOff x="685801" y="2209803"/>
            <a:chExt cx="1295401" cy="2514599"/>
          </a:xfrm>
          <a:solidFill>
            <a:schemeClr val="accent1"/>
          </a:solidFill>
        </p:grpSpPr>
        <p:sp>
          <p:nvSpPr>
            <p:cNvPr id="10" name="Oval 9"/>
            <p:cNvSpPr/>
            <p:nvPr/>
          </p:nvSpPr>
          <p:spPr>
            <a:xfrm>
              <a:off x="990602" y="2209803"/>
              <a:ext cx="685801" cy="68580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2" y="3048004"/>
              <a:ext cx="685801" cy="8382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1"/>
            <p:cNvGrpSpPr/>
            <p:nvPr/>
          </p:nvGrpSpPr>
          <p:grpSpPr>
            <a:xfrm rot="1784132">
              <a:off x="1447802" y="3124203"/>
              <a:ext cx="533400" cy="762002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2"/>
            <p:cNvGrpSpPr/>
            <p:nvPr/>
          </p:nvGrpSpPr>
          <p:grpSpPr>
            <a:xfrm rot="19872916" flipH="1">
              <a:off x="685801" y="3124203"/>
              <a:ext cx="533400" cy="762002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609601" y="4191001"/>
              <a:ext cx="838200" cy="228601"/>
            </a:xfrm>
            <a:prstGeom prst="line">
              <a:avLst/>
            </a:prstGeom>
            <a:grpFill/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219199" y="4191000"/>
              <a:ext cx="838200" cy="228601"/>
            </a:xfrm>
            <a:prstGeom prst="line">
              <a:avLst/>
            </a:prstGeom>
            <a:grpFill/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You’ll need to spot-check the results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You’ll need to spot-check the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Each worker gets a daily task of 1000 data instances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  <p:sp>
        <p:nvSpPr>
          <p:cNvPr id="109" name="Cloud Callout 108"/>
          <p:cNvSpPr/>
          <p:nvPr/>
        </p:nvSpPr>
        <p:spPr>
          <a:xfrm>
            <a:off x="16764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752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1" name="Cloud Callout 110"/>
          <p:cNvSpPr/>
          <p:nvPr/>
        </p:nvSpPr>
        <p:spPr>
          <a:xfrm>
            <a:off x="25908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3" name="Cloud Callout 112"/>
          <p:cNvSpPr/>
          <p:nvPr/>
        </p:nvSpPr>
        <p:spPr>
          <a:xfrm>
            <a:off x="35052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81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5" name="Cloud Callout 114"/>
          <p:cNvSpPr/>
          <p:nvPr/>
        </p:nvSpPr>
        <p:spPr>
          <a:xfrm>
            <a:off x="44196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95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7" name="Cloud Callout 116"/>
          <p:cNvSpPr/>
          <p:nvPr/>
        </p:nvSpPr>
        <p:spPr>
          <a:xfrm>
            <a:off x="53340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4102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9" name="Cloud Callout 118"/>
          <p:cNvSpPr/>
          <p:nvPr/>
        </p:nvSpPr>
        <p:spPr>
          <a:xfrm>
            <a:off x="62484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324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21" name="Cloud Callout 120"/>
          <p:cNvSpPr/>
          <p:nvPr/>
        </p:nvSpPr>
        <p:spPr>
          <a:xfrm>
            <a:off x="71628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7239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23" name="Cloud Callout 122"/>
          <p:cNvSpPr/>
          <p:nvPr/>
        </p:nvSpPr>
        <p:spPr>
          <a:xfrm>
            <a:off x="80772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8153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Some of which are already labeled by the contractor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  <p:sp>
        <p:nvSpPr>
          <p:cNvPr id="109" name="Cloud Callout 108"/>
          <p:cNvSpPr/>
          <p:nvPr/>
        </p:nvSpPr>
        <p:spPr>
          <a:xfrm>
            <a:off x="16764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752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1" name="Cloud Callout 110"/>
          <p:cNvSpPr/>
          <p:nvPr/>
        </p:nvSpPr>
        <p:spPr>
          <a:xfrm>
            <a:off x="25908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3" name="Cloud Callout 112"/>
          <p:cNvSpPr/>
          <p:nvPr/>
        </p:nvSpPr>
        <p:spPr>
          <a:xfrm>
            <a:off x="35052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81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5" name="Cloud Callout 114"/>
          <p:cNvSpPr/>
          <p:nvPr/>
        </p:nvSpPr>
        <p:spPr>
          <a:xfrm>
            <a:off x="44196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95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7" name="Cloud Callout 116"/>
          <p:cNvSpPr/>
          <p:nvPr/>
        </p:nvSpPr>
        <p:spPr>
          <a:xfrm>
            <a:off x="53340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4102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19" name="Cloud Callout 118"/>
          <p:cNvSpPr/>
          <p:nvPr/>
        </p:nvSpPr>
        <p:spPr>
          <a:xfrm>
            <a:off x="62484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324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21" name="Cloud Callout 120"/>
          <p:cNvSpPr/>
          <p:nvPr/>
        </p:nvSpPr>
        <p:spPr>
          <a:xfrm>
            <a:off x="71628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7239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123" name="Cloud Callout 122"/>
          <p:cNvSpPr/>
          <p:nvPr/>
        </p:nvSpPr>
        <p:spPr>
          <a:xfrm>
            <a:off x="8077200" y="3657600"/>
            <a:ext cx="838200" cy="533400"/>
          </a:xfrm>
          <a:prstGeom prst="cloudCallout">
            <a:avLst>
              <a:gd name="adj1" fmla="val -74756"/>
              <a:gd name="adj2" fmla="val 4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81534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cxnSp>
        <p:nvCxnSpPr>
          <p:cNvPr id="142" name="Straight Connector 141"/>
          <p:cNvCxnSpPr/>
          <p:nvPr/>
        </p:nvCxnSpPr>
        <p:spPr>
          <a:xfrm rot="16200000" flipH="1">
            <a:off x="1371600" y="3048000"/>
            <a:ext cx="762000" cy="4572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600200" y="2743200"/>
            <a:ext cx="1219200" cy="9144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676400" y="2590800"/>
            <a:ext cx="2057400" cy="10668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752600" y="2438400"/>
            <a:ext cx="2895600" cy="12192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752600" y="2286000"/>
            <a:ext cx="3810000" cy="13716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752600" y="2133600"/>
            <a:ext cx="4648200" cy="15240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676400" y="1981200"/>
            <a:ext cx="5715000" cy="16764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600200" y="1828800"/>
            <a:ext cx="6705600" cy="18288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Check every worker’s result on that validation 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3"/>
          <p:cNvGrpSpPr/>
          <p:nvPr/>
        </p:nvGrpSpPr>
        <p:grpSpPr>
          <a:xfrm>
            <a:off x="5562600" y="4267200"/>
            <a:ext cx="685800" cy="1219200"/>
            <a:chOff x="2590800" y="2209800"/>
            <a:chExt cx="1295400" cy="2514600"/>
          </a:xfrm>
          <a:solidFill>
            <a:srgbClr val="FF0000"/>
          </a:solidFill>
        </p:grpSpPr>
        <p:sp>
          <p:nvSpPr>
            <p:cNvPr id="65" name="Oval 64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6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4"/>
          <p:cNvGrpSpPr/>
          <p:nvPr/>
        </p:nvGrpSpPr>
        <p:grpSpPr>
          <a:xfrm>
            <a:off x="4648200" y="4267200"/>
            <a:ext cx="685800" cy="1219200"/>
            <a:chOff x="685800" y="2209800"/>
            <a:chExt cx="1295400" cy="2514600"/>
          </a:xfrm>
          <a:solidFill>
            <a:srgbClr val="FF0000"/>
          </a:solidFill>
        </p:grpSpPr>
        <p:sp>
          <p:nvSpPr>
            <p:cNvPr id="76" name="Oval 75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5"/>
          <p:cNvGrpSpPr/>
          <p:nvPr/>
        </p:nvGrpSpPr>
        <p:grpSpPr>
          <a:xfrm>
            <a:off x="7391400" y="4267200"/>
            <a:ext cx="685800" cy="1219200"/>
            <a:chOff x="2590800" y="2209800"/>
            <a:chExt cx="1295400" cy="2514600"/>
          </a:xfrm>
          <a:solidFill>
            <a:srgbClr val="FF0000"/>
          </a:solidFill>
        </p:grpSpPr>
        <p:sp>
          <p:nvSpPr>
            <p:cNvPr id="87" name="Oval 86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88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96"/>
          <p:cNvGrpSpPr/>
          <p:nvPr/>
        </p:nvGrpSpPr>
        <p:grpSpPr>
          <a:xfrm>
            <a:off x="6477000" y="4267200"/>
            <a:ext cx="685800" cy="1219200"/>
            <a:chOff x="685800" y="2209800"/>
            <a:chExt cx="1295400" cy="2514600"/>
          </a:xfrm>
          <a:solidFill>
            <a:srgbClr val="FF0000"/>
          </a:solidFill>
        </p:grpSpPr>
        <p:sp>
          <p:nvSpPr>
            <p:cNvPr id="98" name="Oval 97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Check every worker’s result on that validation 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648200" y="4267200"/>
            <a:ext cx="3429000" cy="1219200"/>
            <a:chOff x="4648200" y="4267200"/>
            <a:chExt cx="3429000" cy="1219200"/>
          </a:xfrm>
        </p:grpSpPr>
        <p:grpSp>
          <p:nvGrpSpPr>
            <p:cNvPr id="56" name="Group 63"/>
            <p:cNvGrpSpPr/>
            <p:nvPr/>
          </p:nvGrpSpPr>
          <p:grpSpPr>
            <a:xfrm>
              <a:off x="5562600" y="4267200"/>
              <a:ext cx="685800" cy="1219200"/>
              <a:chOff x="2590800" y="2209800"/>
              <a:chExt cx="1295400" cy="2514600"/>
            </a:xfrm>
            <a:solidFill>
              <a:srgbClr val="FF000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2895600" y="2209800"/>
                <a:ext cx="685800" cy="685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2667000" y="2895600"/>
                <a:ext cx="1143000" cy="9906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11"/>
              <p:cNvGrpSpPr/>
              <p:nvPr/>
            </p:nvGrpSpPr>
            <p:grpSpPr>
              <a:xfrm>
                <a:off x="3352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endCxn id="66" idx="4"/>
                </p:cNvCxnSpPr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12"/>
              <p:cNvGrpSpPr/>
              <p:nvPr/>
            </p:nvGrpSpPr>
            <p:grpSpPr>
              <a:xfrm flipH="1">
                <a:off x="2590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 rot="5400000">
                <a:off x="2514600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124199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74"/>
            <p:cNvGrpSpPr/>
            <p:nvPr/>
          </p:nvGrpSpPr>
          <p:grpSpPr>
            <a:xfrm>
              <a:off x="4648200" y="4267200"/>
              <a:ext cx="685800" cy="1219200"/>
              <a:chOff x="685800" y="2209800"/>
              <a:chExt cx="1295400" cy="2514600"/>
            </a:xfrm>
            <a:solidFill>
              <a:srgbClr val="FF0000"/>
            </a:solidFill>
          </p:grpSpPr>
          <p:sp>
            <p:nvSpPr>
              <p:cNvPr id="76" name="Oval 75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85"/>
            <p:cNvGrpSpPr/>
            <p:nvPr/>
          </p:nvGrpSpPr>
          <p:grpSpPr>
            <a:xfrm>
              <a:off x="7391400" y="4267200"/>
              <a:ext cx="685800" cy="1219200"/>
              <a:chOff x="2590800" y="2209800"/>
              <a:chExt cx="1295400" cy="251460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2895600" y="2209800"/>
                <a:ext cx="685800" cy="685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2667000" y="2895600"/>
                <a:ext cx="1143000" cy="9906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11"/>
              <p:cNvGrpSpPr/>
              <p:nvPr/>
            </p:nvGrpSpPr>
            <p:grpSpPr>
              <a:xfrm>
                <a:off x="3352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endCxn id="88" idx="4"/>
                </p:cNvCxnSpPr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12"/>
              <p:cNvGrpSpPr/>
              <p:nvPr/>
            </p:nvGrpSpPr>
            <p:grpSpPr>
              <a:xfrm flipH="1">
                <a:off x="2590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 rot="5400000">
                <a:off x="2514600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3124199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96"/>
            <p:cNvGrpSpPr/>
            <p:nvPr/>
          </p:nvGrpSpPr>
          <p:grpSpPr>
            <a:xfrm>
              <a:off x="6477000" y="4267200"/>
              <a:ext cx="685800" cy="1219200"/>
              <a:chOff x="685800" y="2209800"/>
              <a:chExt cx="1295400" cy="2514600"/>
            </a:xfrm>
            <a:solidFill>
              <a:srgbClr val="FF0000"/>
            </a:solidFill>
          </p:grpSpPr>
          <p:sp>
            <p:nvSpPr>
              <p:cNvPr id="98" name="Oval 97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  <a:grpFill/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grpFill/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Fire the worst 50 workers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Disregard their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yah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09800"/>
            <a:ext cx="2241176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4864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en-US" sz="2800" b="1" dirty="0"/>
          </a:p>
        </p:txBody>
      </p:sp>
      <p:pic>
        <p:nvPicPr>
          <p:cNvPr id="37" name="Picture 36" descr="CM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897" y="5410200"/>
            <a:ext cx="2695904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contributors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7627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8295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3528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896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963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0299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21920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76278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13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228600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14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282958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335280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16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389638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441960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496318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548640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6029980"/>
            <a:ext cx="472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21</a:t>
            </a:r>
            <a:endParaRPr lang="en-US" sz="2800" b="1" dirty="0"/>
          </a:p>
        </p:txBody>
      </p:sp>
      <p:pic>
        <p:nvPicPr>
          <p:cNvPr id="27" name="Picture 26" descr="goo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276004"/>
            <a:ext cx="1600199" cy="552796"/>
          </a:xfrm>
          <a:prstGeom prst="rect">
            <a:avLst/>
          </a:prstGeom>
        </p:spPr>
      </p:pic>
      <p:pic>
        <p:nvPicPr>
          <p:cNvPr id="29" name="Picture 28" descr="IBM-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262378"/>
            <a:ext cx="1295400" cy="557022"/>
          </a:xfrm>
          <a:prstGeom prst="rect">
            <a:avLst/>
          </a:prstGeom>
        </p:spPr>
      </p:pic>
      <p:pic>
        <p:nvPicPr>
          <p:cNvPr id="32" name="Picture 31" descr="hp_lab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2819400"/>
            <a:ext cx="1333500" cy="533400"/>
          </a:xfrm>
          <a:prstGeom prst="rect">
            <a:avLst/>
          </a:prstGeom>
        </p:spPr>
      </p:pic>
      <p:pic>
        <p:nvPicPr>
          <p:cNvPr id="34" name="Picture 33" descr="N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3962401"/>
            <a:ext cx="1524000" cy="465667"/>
          </a:xfrm>
          <a:prstGeom prst="rect">
            <a:avLst/>
          </a:prstGeom>
        </p:spPr>
      </p:pic>
      <p:pic>
        <p:nvPicPr>
          <p:cNvPr id="33" name="Picture 32" descr="goo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09604"/>
            <a:ext cx="1600199" cy="552796"/>
          </a:xfrm>
          <a:prstGeom prst="rect">
            <a:avLst/>
          </a:prstGeom>
        </p:spPr>
      </p:pic>
      <p:pic>
        <p:nvPicPr>
          <p:cNvPr id="35" name="Picture 34" descr="MSR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495800"/>
            <a:ext cx="1523999" cy="423639"/>
          </a:xfrm>
          <a:prstGeom prst="rect">
            <a:avLst/>
          </a:prstGeom>
        </p:spPr>
      </p:pic>
      <p:pic>
        <p:nvPicPr>
          <p:cNvPr id="36" name="Picture 35" descr="IBM-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953000"/>
            <a:ext cx="1295400" cy="557022"/>
          </a:xfrm>
          <a:prstGeom prst="rect">
            <a:avLst/>
          </a:prstGeom>
        </p:spPr>
      </p:pic>
      <p:pic>
        <p:nvPicPr>
          <p:cNvPr id="38" name="Picture 37" descr="UC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1" y="5922086"/>
            <a:ext cx="1981199" cy="839096"/>
          </a:xfrm>
          <a:prstGeom prst="rect">
            <a:avLst/>
          </a:prstGeom>
        </p:spPr>
      </p:pic>
      <p:pic>
        <p:nvPicPr>
          <p:cNvPr id="40" name="Picture 39" descr="nt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1219200"/>
            <a:ext cx="609600" cy="612648"/>
          </a:xfrm>
          <a:prstGeom prst="rect">
            <a:avLst/>
          </a:prstGeom>
        </p:spPr>
      </p:pic>
      <p:pic>
        <p:nvPicPr>
          <p:cNvPr id="41" name="Picture 40" descr="linkedin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6038" y="1798320"/>
            <a:ext cx="1752362" cy="525709"/>
          </a:xfrm>
          <a:prstGeom prst="rect">
            <a:avLst/>
          </a:prstGeom>
        </p:spPr>
      </p:pic>
      <p:pic>
        <p:nvPicPr>
          <p:cNvPr id="42" name="Picture 41" descr="hp_lab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1828800"/>
            <a:ext cx="1143000" cy="457200"/>
          </a:xfrm>
          <a:prstGeom prst="rect">
            <a:avLst/>
          </a:prstGeom>
        </p:spPr>
      </p:pic>
      <p:pic>
        <p:nvPicPr>
          <p:cNvPr id="44" name="Picture 43" descr="logoCornell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1" y="2286000"/>
            <a:ext cx="2133600" cy="488501"/>
          </a:xfrm>
          <a:prstGeom prst="rect">
            <a:avLst/>
          </a:prstGeom>
        </p:spPr>
      </p:pic>
      <p:pic>
        <p:nvPicPr>
          <p:cNvPr id="45" name="Picture 44" descr="uw-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5801" y="2819401"/>
            <a:ext cx="2209799" cy="607088"/>
          </a:xfrm>
          <a:prstGeom prst="rect">
            <a:avLst/>
          </a:prstGeom>
        </p:spPr>
      </p:pic>
      <p:pic>
        <p:nvPicPr>
          <p:cNvPr id="46" name="Picture 45" descr="hkust-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9600" y="3352800"/>
            <a:ext cx="2962275" cy="542925"/>
          </a:xfrm>
          <a:prstGeom prst="rect">
            <a:avLst/>
          </a:prstGeom>
        </p:spPr>
      </p:pic>
      <p:pic>
        <p:nvPicPr>
          <p:cNvPr id="39" name="Picture 38" descr="goo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1" y="1276004"/>
            <a:ext cx="1600199" cy="552796"/>
          </a:xfrm>
          <a:prstGeom prst="rect">
            <a:avLst/>
          </a:prstGeom>
        </p:spPr>
      </p:pic>
      <p:pic>
        <p:nvPicPr>
          <p:cNvPr id="48" name="Picture 47" descr="umass_log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72200" y="3886200"/>
            <a:ext cx="1219200" cy="512064"/>
          </a:xfrm>
          <a:prstGeom prst="rect">
            <a:avLst/>
          </a:prstGeom>
        </p:spPr>
      </p:pic>
      <p:pic>
        <p:nvPicPr>
          <p:cNvPr id="49" name="Picture 48" descr="stanford-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19600" y="4419601"/>
            <a:ext cx="2133600" cy="648970"/>
          </a:xfrm>
          <a:prstGeom prst="rect">
            <a:avLst/>
          </a:prstGeom>
        </p:spPr>
      </p:pic>
      <p:pic>
        <p:nvPicPr>
          <p:cNvPr id="50" name="Picture 49" descr="facebook_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53200" y="4457700"/>
            <a:ext cx="2057400" cy="514350"/>
          </a:xfrm>
          <a:prstGeom prst="rect">
            <a:avLst/>
          </a:prstGeom>
        </p:spPr>
      </p:pic>
      <p:pic>
        <p:nvPicPr>
          <p:cNvPr id="51" name="Picture 50" descr="NYU_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19600" y="4953000"/>
            <a:ext cx="2977169" cy="568988"/>
          </a:xfrm>
          <a:prstGeom prst="rect">
            <a:avLst/>
          </a:prstGeom>
        </p:spPr>
      </p:pic>
      <p:pic>
        <p:nvPicPr>
          <p:cNvPr id="52" name="Picture 51" descr="yale_logo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91400" y="5029200"/>
            <a:ext cx="2438400" cy="609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534400" y="5029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Ohio-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495800" y="5486400"/>
            <a:ext cx="609600" cy="609600"/>
          </a:xfrm>
          <a:prstGeom prst="rect">
            <a:avLst/>
          </a:prstGeom>
        </p:spPr>
      </p:pic>
      <p:pic>
        <p:nvPicPr>
          <p:cNvPr id="55" name="Picture 54" descr="berkeley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495800" y="6019800"/>
            <a:ext cx="1676400" cy="558800"/>
          </a:xfrm>
          <a:prstGeom prst="rect">
            <a:avLst/>
          </a:prstGeom>
        </p:spPr>
      </p:pic>
      <p:pic>
        <p:nvPicPr>
          <p:cNvPr id="56" name="Picture 55" descr="Seoul_national_university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197997" y="6045302"/>
            <a:ext cx="2031603" cy="520090"/>
          </a:xfrm>
          <a:prstGeom prst="rect">
            <a:avLst/>
          </a:prstGeom>
        </p:spPr>
      </p:pic>
      <p:pic>
        <p:nvPicPr>
          <p:cNvPr id="47" name="Picture 46" descr="goo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943004"/>
            <a:ext cx="1600199" cy="552796"/>
          </a:xfrm>
          <a:prstGeom prst="rect">
            <a:avLst/>
          </a:prstGeom>
        </p:spPr>
      </p:pic>
      <p:pic>
        <p:nvPicPr>
          <p:cNvPr id="28" name="Picture 27" descr="MSR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1" y="1828800"/>
            <a:ext cx="1523999" cy="4236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grpSp>
        <p:nvGrpSpPr>
          <p:cNvPr id="3" name="Group 108"/>
          <p:cNvGrpSpPr/>
          <p:nvPr/>
        </p:nvGrpSpPr>
        <p:grpSpPr>
          <a:xfrm>
            <a:off x="838200" y="1828800"/>
            <a:ext cx="685800" cy="1219197"/>
            <a:chOff x="838200" y="1828800"/>
            <a:chExt cx="685800" cy="1219197"/>
          </a:xfrm>
          <a:solidFill>
            <a:srgbClr val="339933"/>
          </a:solidFill>
        </p:grpSpPr>
        <p:sp>
          <p:nvSpPr>
            <p:cNvPr id="10" name="Oval 9"/>
            <p:cNvSpPr/>
            <p:nvPr/>
          </p:nvSpPr>
          <p:spPr>
            <a:xfrm>
              <a:off x="999565" y="1828800"/>
              <a:ext cx="363071" cy="332509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9565" y="2235200"/>
              <a:ext cx="363071" cy="4064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1"/>
            <p:cNvGrpSpPr/>
            <p:nvPr/>
          </p:nvGrpSpPr>
          <p:grpSpPr>
            <a:xfrm rot="1784132">
              <a:off x="1241612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9872916" flipH="1">
              <a:off x="838200" y="2272145"/>
              <a:ext cx="282388" cy="369455"/>
              <a:chOff x="3352800" y="3124200"/>
              <a:chExt cx="533400" cy="762000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816535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139264" y="2784286"/>
              <a:ext cx="406399" cy="121024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/>
          <p:nvPr/>
        </p:nvGrpSpPr>
        <p:grpSpPr>
          <a:xfrm>
            <a:off x="1120588" y="2235201"/>
            <a:ext cx="121024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19050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21" name="Oval 20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0"/>
          <p:cNvGrpSpPr/>
          <p:nvPr/>
        </p:nvGrpSpPr>
        <p:grpSpPr>
          <a:xfrm>
            <a:off x="9906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32" name="Oval 31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>
          <a:xfrm>
            <a:off x="3733800" y="4267200"/>
            <a:ext cx="685800" cy="1219200"/>
            <a:chOff x="2590800" y="2209800"/>
            <a:chExt cx="1295400" cy="2514600"/>
          </a:xfrm>
          <a:solidFill>
            <a:srgbClr val="339933"/>
          </a:solidFill>
        </p:grpSpPr>
        <p:sp>
          <p:nvSpPr>
            <p:cNvPr id="43" name="Oval 42"/>
            <p:cNvSpPr/>
            <p:nvPr/>
          </p:nvSpPr>
          <p:spPr>
            <a:xfrm>
              <a:off x="2895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2667000" y="28956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3352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44" idx="4"/>
              </p:cNvCxnSpPr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2"/>
            <p:cNvGrpSpPr/>
            <p:nvPr/>
          </p:nvGrpSpPr>
          <p:grpSpPr>
            <a:xfrm flipH="1">
              <a:off x="2590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2514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124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52"/>
          <p:cNvGrpSpPr/>
          <p:nvPr/>
        </p:nvGrpSpPr>
        <p:grpSpPr>
          <a:xfrm>
            <a:off x="2819400" y="4267200"/>
            <a:ext cx="685800" cy="1219200"/>
            <a:chOff x="685800" y="2209800"/>
            <a:chExt cx="1295400" cy="2514600"/>
          </a:xfrm>
          <a:solidFill>
            <a:srgbClr val="339933"/>
          </a:solidFill>
        </p:grpSpPr>
        <p:sp>
          <p:nvSpPr>
            <p:cNvPr id="54" name="Oval 53"/>
            <p:cNvSpPr/>
            <p:nvPr/>
          </p:nvSpPr>
          <p:spPr>
            <a:xfrm>
              <a:off x="990600" y="22098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30480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1"/>
            <p:cNvGrpSpPr/>
            <p:nvPr/>
          </p:nvGrpSpPr>
          <p:grpSpPr>
            <a:xfrm rot="1784132">
              <a:off x="1447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"/>
            <p:cNvGrpSpPr/>
            <p:nvPr/>
          </p:nvGrpSpPr>
          <p:grpSpPr>
            <a:xfrm rot="19872916" flipH="1">
              <a:off x="685800" y="3124200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609600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219199" y="41910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Hire 50 new ones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648200" y="4267200"/>
            <a:ext cx="3429000" cy="1219200"/>
            <a:chOff x="4648200" y="4267200"/>
            <a:chExt cx="3429000" cy="1219200"/>
          </a:xfrm>
        </p:grpSpPr>
        <p:grpSp>
          <p:nvGrpSpPr>
            <p:cNvPr id="109" name="Group 63"/>
            <p:cNvGrpSpPr/>
            <p:nvPr/>
          </p:nvGrpSpPr>
          <p:grpSpPr>
            <a:xfrm>
              <a:off x="5562600" y="4267200"/>
              <a:ext cx="685800" cy="1219200"/>
              <a:chOff x="2590800" y="2209800"/>
              <a:chExt cx="1295400" cy="25146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895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2667000" y="2895600"/>
                <a:ext cx="11430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"/>
              <p:cNvGrpSpPr/>
              <p:nvPr/>
            </p:nvGrpSpPr>
            <p:grpSpPr>
              <a:xfrm>
                <a:off x="3352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endCxn id="111" idx="4"/>
                </p:cNvCxnSpPr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2"/>
              <p:cNvGrpSpPr/>
              <p:nvPr/>
            </p:nvGrpSpPr>
            <p:grpSpPr>
              <a:xfrm flipH="1">
                <a:off x="2590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 rot="5400000">
                <a:off x="2514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3124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74"/>
            <p:cNvGrpSpPr/>
            <p:nvPr/>
          </p:nvGrpSpPr>
          <p:grpSpPr>
            <a:xfrm>
              <a:off x="4648200" y="4267200"/>
              <a:ext cx="685800" cy="1219200"/>
              <a:chOff x="685800" y="2209800"/>
              <a:chExt cx="1295400" cy="25146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85"/>
            <p:cNvGrpSpPr/>
            <p:nvPr/>
          </p:nvGrpSpPr>
          <p:grpSpPr>
            <a:xfrm>
              <a:off x="7391400" y="4267200"/>
              <a:ext cx="685800" cy="1219200"/>
              <a:chOff x="2590800" y="2209800"/>
              <a:chExt cx="1295400" cy="25146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2895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2667000" y="2895600"/>
                <a:ext cx="11430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oup 11"/>
              <p:cNvGrpSpPr/>
              <p:nvPr/>
            </p:nvGrpSpPr>
            <p:grpSpPr>
              <a:xfrm>
                <a:off x="3352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>
                  <a:endCxn id="133" idx="4"/>
                </p:cNvCxnSpPr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12"/>
              <p:cNvGrpSpPr/>
              <p:nvPr/>
            </p:nvGrpSpPr>
            <p:grpSpPr>
              <a:xfrm flipH="1">
                <a:off x="2590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Straight Connector 135"/>
              <p:cNvCxnSpPr/>
              <p:nvPr/>
            </p:nvCxnSpPr>
            <p:spPr>
              <a:xfrm rot="5400000">
                <a:off x="2514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3124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96"/>
            <p:cNvGrpSpPr/>
            <p:nvPr/>
          </p:nvGrpSpPr>
          <p:grpSpPr>
            <a:xfrm>
              <a:off x="6477000" y="4267200"/>
              <a:ext cx="685800" cy="1219200"/>
              <a:chOff x="685800" y="2209800"/>
              <a:chExt cx="1295400" cy="25146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990600" y="2209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90600" y="3048000"/>
                <a:ext cx="6858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1"/>
              <p:cNvGrpSpPr/>
              <p:nvPr/>
            </p:nvGrpSpPr>
            <p:grpSpPr>
              <a:xfrm rot="1784132">
                <a:off x="1447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2"/>
              <p:cNvGrpSpPr/>
              <p:nvPr/>
            </p:nvGrpSpPr>
            <p:grpSpPr>
              <a:xfrm rot="19872916" flipH="1">
                <a:off x="685800" y="3124200"/>
                <a:ext cx="533400" cy="762000"/>
                <a:chOff x="3352800" y="3124200"/>
                <a:chExt cx="533400" cy="762000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3352800" y="3124200"/>
                  <a:ext cx="533400" cy="2286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3581400" y="3581400"/>
                  <a:ext cx="533400" cy="7620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Straight Connector 146"/>
              <p:cNvCxnSpPr/>
              <p:nvPr/>
            </p:nvCxnSpPr>
            <p:spPr>
              <a:xfrm rot="5400000">
                <a:off x="609600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1219199" y="4191000"/>
                <a:ext cx="838200" cy="2286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label 1M instances</a:t>
            </a:r>
            <a:endParaRPr lang="en-US" dirty="0"/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3733800" y="14478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Repeat for a month (20 working days)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50 workers × 20 days × 1000 data points a day × 4</a:t>
            </a:r>
            <a:r>
              <a:rPr lang="en-US" sz="2800" dirty="0" smtClean="0">
                <a:latin typeface="Arial" pitchFamily="34" charset="0"/>
              </a:rPr>
              <a:t>¢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08"/>
          <p:cNvGrpSpPr/>
          <p:nvPr/>
        </p:nvGrpSpPr>
        <p:grpSpPr>
          <a:xfrm>
            <a:off x="1828800" y="4267200"/>
            <a:ext cx="847165" cy="1219200"/>
            <a:chOff x="5025833" y="2362200"/>
            <a:chExt cx="1600200" cy="2514600"/>
          </a:xfrm>
          <a:solidFill>
            <a:srgbClr val="339933"/>
          </a:solidFill>
        </p:grpSpPr>
        <p:sp>
          <p:nvSpPr>
            <p:cNvPr id="110" name="Oval 109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119"/>
          <p:cNvGrpSpPr/>
          <p:nvPr/>
        </p:nvGrpSpPr>
        <p:grpSpPr>
          <a:xfrm>
            <a:off x="838200" y="4267200"/>
            <a:ext cx="1008529" cy="1219200"/>
            <a:chOff x="2365567" y="2362200"/>
            <a:chExt cx="1905000" cy="2514600"/>
          </a:xfrm>
          <a:solidFill>
            <a:srgbClr val="339933"/>
          </a:solidFill>
        </p:grpSpPr>
        <p:sp>
          <p:nvSpPr>
            <p:cNvPr id="121" name="Oval 120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0"/>
          <p:cNvGrpSpPr/>
          <p:nvPr/>
        </p:nvGrpSpPr>
        <p:grpSpPr>
          <a:xfrm>
            <a:off x="3648635" y="4267200"/>
            <a:ext cx="847165" cy="1219200"/>
            <a:chOff x="5025833" y="2362200"/>
            <a:chExt cx="1600200" cy="2514600"/>
          </a:xfrm>
          <a:solidFill>
            <a:srgbClr val="339933"/>
          </a:solidFill>
        </p:grpSpPr>
        <p:sp>
          <p:nvSpPr>
            <p:cNvPr id="132" name="Oval 131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141"/>
          <p:cNvGrpSpPr/>
          <p:nvPr/>
        </p:nvGrpSpPr>
        <p:grpSpPr>
          <a:xfrm>
            <a:off x="2658035" y="4267200"/>
            <a:ext cx="1008529" cy="1219200"/>
            <a:chOff x="2365567" y="2362200"/>
            <a:chExt cx="1905000" cy="2514600"/>
          </a:xfrm>
          <a:solidFill>
            <a:srgbClr val="339933"/>
          </a:solidFill>
        </p:grpSpPr>
        <p:sp>
          <p:nvSpPr>
            <p:cNvPr id="143" name="Oval 142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152"/>
          <p:cNvGrpSpPr/>
          <p:nvPr/>
        </p:nvGrpSpPr>
        <p:grpSpPr>
          <a:xfrm>
            <a:off x="5486400" y="4267200"/>
            <a:ext cx="847165" cy="1219200"/>
            <a:chOff x="5025833" y="2362200"/>
            <a:chExt cx="1600200" cy="2514600"/>
          </a:xfrm>
          <a:solidFill>
            <a:srgbClr val="339933"/>
          </a:solidFill>
        </p:grpSpPr>
        <p:sp>
          <p:nvSpPr>
            <p:cNvPr id="154" name="Oval 153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163"/>
          <p:cNvGrpSpPr/>
          <p:nvPr/>
        </p:nvGrpSpPr>
        <p:grpSpPr>
          <a:xfrm>
            <a:off x="4495800" y="4267200"/>
            <a:ext cx="1008529" cy="1219200"/>
            <a:chOff x="2365567" y="2362200"/>
            <a:chExt cx="1905000" cy="2514600"/>
          </a:xfrm>
          <a:solidFill>
            <a:srgbClr val="339933"/>
          </a:solidFill>
        </p:grpSpPr>
        <p:sp>
          <p:nvSpPr>
            <p:cNvPr id="165" name="Oval 164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74"/>
          <p:cNvGrpSpPr/>
          <p:nvPr/>
        </p:nvGrpSpPr>
        <p:grpSpPr>
          <a:xfrm>
            <a:off x="7306235" y="4267200"/>
            <a:ext cx="847165" cy="1219200"/>
            <a:chOff x="5025833" y="2362200"/>
            <a:chExt cx="1600200" cy="2514600"/>
          </a:xfrm>
          <a:solidFill>
            <a:srgbClr val="339933"/>
          </a:solidFill>
        </p:grpSpPr>
        <p:sp>
          <p:nvSpPr>
            <p:cNvPr id="176" name="Oval 175"/>
            <p:cNvSpPr/>
            <p:nvPr/>
          </p:nvSpPr>
          <p:spPr>
            <a:xfrm>
              <a:off x="54864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5257800" y="3048000"/>
              <a:ext cx="1143000" cy="990600"/>
            </a:xfrm>
            <a:prstGeom prst="triangl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2"/>
            <p:cNvGrpSpPr/>
            <p:nvPr/>
          </p:nvGrpSpPr>
          <p:grpSpPr>
            <a:xfrm rot="14579258" flipH="1" flipV="1">
              <a:off x="59783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>
              <a:off x="51054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H="1">
              <a:off x="57149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2"/>
            <p:cNvGrpSpPr/>
            <p:nvPr/>
          </p:nvGrpSpPr>
          <p:grpSpPr>
            <a:xfrm rot="7020742" flipV="1">
              <a:off x="5140133" y="2637351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85"/>
          <p:cNvGrpSpPr/>
          <p:nvPr/>
        </p:nvGrpSpPr>
        <p:grpSpPr>
          <a:xfrm>
            <a:off x="6315635" y="4267200"/>
            <a:ext cx="1008529" cy="1219200"/>
            <a:chOff x="2365567" y="2362200"/>
            <a:chExt cx="1905000" cy="2514600"/>
          </a:xfrm>
          <a:solidFill>
            <a:srgbClr val="339933"/>
          </a:solidFill>
        </p:grpSpPr>
        <p:sp>
          <p:nvSpPr>
            <p:cNvPr id="187" name="Oval 186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2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02"/>
          <p:cNvGrpSpPr/>
          <p:nvPr/>
        </p:nvGrpSpPr>
        <p:grpSpPr>
          <a:xfrm>
            <a:off x="685800" y="1828800"/>
            <a:ext cx="1008529" cy="1219200"/>
            <a:chOff x="2365567" y="2362200"/>
            <a:chExt cx="1905000" cy="2514600"/>
          </a:xfrm>
          <a:solidFill>
            <a:srgbClr val="339933"/>
          </a:solidFill>
        </p:grpSpPr>
        <p:sp>
          <p:nvSpPr>
            <p:cNvPr id="131" name="Oval 130"/>
            <p:cNvSpPr/>
            <p:nvPr/>
          </p:nvSpPr>
          <p:spPr>
            <a:xfrm>
              <a:off x="2971800" y="2362200"/>
              <a:ext cx="685800" cy="685800"/>
            </a:xfrm>
            <a:prstGeom prst="ellipse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200400"/>
              <a:ext cx="685800" cy="838200"/>
            </a:xfrm>
            <a:prstGeom prst="rect">
              <a:avLst/>
            </a:prstGeom>
            <a:grp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2590800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H="1">
              <a:off x="3200399" y="4343400"/>
              <a:ext cx="838200" cy="228600"/>
            </a:xfrm>
            <a:prstGeom prst="line">
              <a:avLst/>
            </a:prstGeom>
            <a:grpFill/>
            <a:ln w="635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2"/>
            <p:cNvGrpSpPr/>
            <p:nvPr/>
          </p:nvGrpSpPr>
          <p:grpSpPr>
            <a:xfrm rot="14579258" flipH="1" flipV="1">
              <a:off x="3622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30"/>
            <p:cNvGrpSpPr/>
            <p:nvPr/>
          </p:nvGrpSpPr>
          <p:grpSpPr>
            <a:xfrm rot="7020742" flipV="1">
              <a:off x="2479867" y="2544249"/>
              <a:ext cx="533400" cy="762000"/>
              <a:chOff x="3352800" y="3124200"/>
              <a:chExt cx="533400" cy="762000"/>
            </a:xfrm>
            <a:grpFill/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3352800" y="3124200"/>
                <a:ext cx="533400" cy="2286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3581400" y="3581400"/>
                <a:ext cx="533400" cy="76200"/>
              </a:xfrm>
              <a:prstGeom prst="line">
                <a:avLst/>
              </a:prstGeom>
              <a:grpFill/>
              <a:ln w="635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3"/>
          <p:cNvGrpSpPr/>
          <p:nvPr/>
        </p:nvGrpSpPr>
        <p:grpSpPr>
          <a:xfrm>
            <a:off x="1129553" y="2235201"/>
            <a:ext cx="121023" cy="332510"/>
            <a:chOff x="3962400" y="4876800"/>
            <a:chExt cx="533400" cy="1676400"/>
          </a:xfrm>
          <a:solidFill>
            <a:schemeClr val="bg1"/>
          </a:solidFill>
        </p:grpSpPr>
        <p:sp>
          <p:nvSpPr>
            <p:cNvPr id="120" name="Isosceles Triangle 119"/>
            <p:cNvSpPr/>
            <p:nvPr/>
          </p:nvSpPr>
          <p:spPr>
            <a:xfrm>
              <a:off x="3962400" y="5257800"/>
              <a:ext cx="533400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/>
          </p:nvSpPr>
          <p:spPr>
            <a:xfrm flipV="1">
              <a:off x="3962400" y="61722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/>
          </p:nvSpPr>
          <p:spPr>
            <a:xfrm flipV="1">
              <a:off x="3962400" y="4876800"/>
              <a:ext cx="533400" cy="381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Moon 106"/>
          <p:cNvSpPr/>
          <p:nvPr/>
        </p:nvSpPr>
        <p:spPr>
          <a:xfrm rot="16200000">
            <a:off x="12954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oon 108"/>
          <p:cNvSpPr/>
          <p:nvPr/>
        </p:nvSpPr>
        <p:spPr>
          <a:xfrm rot="16200000">
            <a:off x="22098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oon 168"/>
          <p:cNvSpPr/>
          <p:nvPr/>
        </p:nvSpPr>
        <p:spPr>
          <a:xfrm rot="16200000">
            <a:off x="31242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Moon 169"/>
          <p:cNvSpPr/>
          <p:nvPr/>
        </p:nvSpPr>
        <p:spPr>
          <a:xfrm rot="16200000">
            <a:off x="40386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Moon 174"/>
          <p:cNvSpPr/>
          <p:nvPr/>
        </p:nvSpPr>
        <p:spPr>
          <a:xfrm rot="16200000">
            <a:off x="49530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oon 177"/>
          <p:cNvSpPr/>
          <p:nvPr/>
        </p:nvSpPr>
        <p:spPr>
          <a:xfrm rot="16200000">
            <a:off x="58674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Moon 180"/>
          <p:cNvSpPr/>
          <p:nvPr/>
        </p:nvSpPr>
        <p:spPr>
          <a:xfrm rot="16200000">
            <a:off x="67818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Moon 185"/>
          <p:cNvSpPr/>
          <p:nvPr/>
        </p:nvSpPr>
        <p:spPr>
          <a:xfrm rot="16200000">
            <a:off x="7696200" y="44196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Moon 190"/>
          <p:cNvSpPr/>
          <p:nvPr/>
        </p:nvSpPr>
        <p:spPr>
          <a:xfrm rot="16200000">
            <a:off x="1143000" y="1981200"/>
            <a:ext cx="76200" cy="228600"/>
          </a:xfrm>
          <a:prstGeom prst="moon">
            <a:avLst>
              <a:gd name="adj" fmla="val 64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Got 1M labeled instances,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Now go train your model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Rule of the thumb: </a:t>
            </a:r>
            <a:r>
              <a:rPr lang="en-US" b="1" i="1" dirty="0" smtClean="0"/>
              <a:t>heavier algorithms produce better results</a:t>
            </a:r>
          </a:p>
          <a:p>
            <a:r>
              <a:rPr lang="en-US" dirty="0" smtClean="0"/>
              <a:t>Rule of the other thumb: </a:t>
            </a:r>
            <a:r>
              <a:rPr lang="en-US" b="1" i="1" dirty="0" smtClean="0"/>
              <a:t>forget about super-quadratic algorithms</a:t>
            </a:r>
          </a:p>
          <a:p>
            <a:endParaRPr lang="en-US" b="1" i="1" dirty="0" smtClean="0"/>
          </a:p>
          <a:p>
            <a:r>
              <a:rPr lang="en-US" dirty="0" smtClean="0"/>
              <a:t>Parallelization looks unavoidable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k</a:t>
            </a:r>
            <a:r>
              <a:rPr lang="en-US" dirty="0" smtClean="0"/>
              <a:t>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EM-like algorithm:</a:t>
            </a:r>
          </a:p>
          <a:p>
            <a:r>
              <a:rPr lang="en-US" dirty="0" smtClean="0"/>
              <a:t>Initialize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 smtClean="0"/>
              <a:t>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E-step: associate each data instance with the closest </a:t>
            </a:r>
            <a:r>
              <a:rPr lang="en-US" dirty="0" err="1" smtClean="0"/>
              <a:t>centroid</a:t>
            </a:r>
            <a:endParaRPr lang="en-US" dirty="0" smtClean="0"/>
          </a:p>
          <a:p>
            <a:pPr lvl="1"/>
            <a:r>
              <a:rPr lang="en-US" dirty="0" smtClean="0"/>
              <a:t>Find expected values of cluster assignments given the data and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M-step: recalculate </a:t>
            </a:r>
            <a:r>
              <a:rPr lang="en-US" dirty="0" err="1" smtClean="0"/>
              <a:t>centroids</a:t>
            </a:r>
            <a:r>
              <a:rPr lang="en-US" dirty="0" smtClean="0"/>
              <a:t> as an average of the associated data instances</a:t>
            </a:r>
          </a:p>
          <a:p>
            <a:pPr lvl="1"/>
            <a:r>
              <a:rPr lang="en-US" dirty="0" smtClean="0"/>
              <a:t>Find new </a:t>
            </a:r>
            <a:r>
              <a:rPr lang="en-US" dirty="0" err="1" smtClean="0"/>
              <a:t>centroids</a:t>
            </a:r>
            <a:r>
              <a:rPr lang="en-US" dirty="0" smtClean="0"/>
              <a:t> that maximize that expectation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>
          <a:xfrm>
            <a:off x="1828800" y="1143000"/>
            <a:ext cx="5486400" cy="548640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Parallelizing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2362200" y="1600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429000" y="1752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8000" y="1828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819400" y="1524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3581400" y="1600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6248400" y="2971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5638800" y="2514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4114800" y="1524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2209800" y="2286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124200" y="2209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3429000" y="2286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2819400" y="1981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3810000" y="1981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5867400" y="2895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343400" y="1981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2438400" y="1981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657600" y="2514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3124200" y="2514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2819400" y="2286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733800" y="2286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5943600" y="2362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114800" y="2438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2209800" y="2667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3429000" y="4191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2895600" y="2667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2590800" y="2514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37338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6705600" y="2667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1910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24384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34290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31242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2743200" y="3886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3886200" y="3124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6400800" y="2133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5867400" y="2667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5943600" y="3352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2438400" y="3429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276600" y="3124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3200400" y="3429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2819400" y="3200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3733800" y="3505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6172200" y="2667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6553200" y="3276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5029200" y="2209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276600" y="5410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4800600" y="5410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886200" y="5029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5867400" y="5638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4419600" y="5105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5181600" y="4724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5943600" y="4876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5105400" y="5105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724400" y="61722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181600" y="5334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5486400" y="5943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267200" y="5638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953000" y="5638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5410200" y="5562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5638800" y="5181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876800" y="5181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39" grpId="0" animBg="1"/>
      <p:bldP spid="3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828800" y="1143000"/>
            <a:ext cx="5486400" cy="5486400"/>
            <a:chOff x="1828800" y="1143000"/>
            <a:chExt cx="5486400" cy="5486400"/>
          </a:xfrm>
        </p:grpSpPr>
        <p:sp>
          <p:nvSpPr>
            <p:cNvPr id="91" name="Oval 90"/>
            <p:cNvSpPr/>
            <p:nvPr/>
          </p:nvSpPr>
          <p:spPr>
            <a:xfrm>
              <a:off x="3429000" y="1752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48000" y="1828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4114800" y="1524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2819400" y="1981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3810000" y="1981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867400" y="2895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2438400" y="1981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3124200" y="2514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3733800" y="2286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5943600" y="2362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5181600" y="3048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2590800" y="2514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3733800" y="2819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6705600" y="2667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4191000" y="2819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2438400" y="2819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124200" y="2819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943600" y="3352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2438400" y="3429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3200400" y="3429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3733800" y="3505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172200" y="2667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3276600" y="5410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4800600" y="5410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5867400" y="5638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4419600" y="5105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181600" y="4724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181600" y="5334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5486400" y="5943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4267200" y="5638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28800" y="1143000"/>
              <a:ext cx="5486400" cy="5486400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703489" y="384904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92392" y="2185491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906792" y="4869783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Parallelizing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828800" y="1143000"/>
            <a:ext cx="5486400" cy="5486400"/>
            <a:chOff x="1828800" y="1143000"/>
            <a:chExt cx="5486400" cy="5486400"/>
          </a:xfrm>
        </p:grpSpPr>
        <p:sp>
          <p:nvSpPr>
            <p:cNvPr id="293" name="Rectangle 292"/>
            <p:cNvSpPr/>
            <p:nvPr/>
          </p:nvSpPr>
          <p:spPr>
            <a:xfrm>
              <a:off x="1828800" y="1143000"/>
              <a:ext cx="5486400" cy="5486400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362200" y="1600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819400" y="1524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3581400" y="1600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248400" y="2971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5638800" y="2514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2209800" y="2286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3124200" y="2209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5791200" y="1828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343400" y="1981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3657600" y="2514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2819400" y="2286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4114800" y="2438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2209800" y="2667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3429000" y="4191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2895600" y="2667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715000" y="3505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3429000" y="2819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2705461" y="384555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3886200" y="3124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00800" y="2133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5867400" y="2667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3276600" y="3124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2819400" y="3200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553200" y="3276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4994364" y="2182009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886200" y="5029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5908764" y="4854871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5105400" y="5105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4724400" y="61722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4953000" y="5638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5410200" y="5562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5638800" y="5181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4876800" y="5181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1526211" y="2472615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274751" y="2522907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978839" y="232173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123875" y="262349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777671" y="262349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135555" y="3226995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872415" y="262349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1325043" y="2975535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727379" y="282465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3185847" y="287495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682927" y="332757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972999" y="2975535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727379" y="317670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3688767" y="307611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2029131" y="317670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872415" y="317670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325043" y="317670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3185847" y="3528747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872415" y="357903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1375335" y="357903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727379" y="362933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3336723" y="307611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425627" y="488663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431467" y="4886631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135555" y="5037507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2180007" y="468546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2682927" y="4434003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2682927" y="4836339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884095" y="5238675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079423" y="5037507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0079" y="2070279"/>
            <a:ext cx="3621024" cy="362102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47374" y="3856265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58050" y="2758323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61554" y="4529956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Parallelizing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293" name="Rectangle 292"/>
          <p:cNvSpPr/>
          <p:nvPr/>
        </p:nvSpPr>
        <p:spPr>
          <a:xfrm>
            <a:off x="5041005" y="2066544"/>
            <a:ext cx="3621024" cy="362102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93049" y="236829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694801" y="231800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197721" y="236829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957941" y="3273552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7555605" y="297180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5292465" y="282092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895969" y="2770632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6097137" y="282092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7656189" y="2519172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6700641" y="261975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6248013" y="297180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5694801" y="282092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6549765" y="2921508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5292465" y="307238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6097137" y="407822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5745093" y="307238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7605897" y="362559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6097137" y="3172968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5619601" y="3850232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6398889" y="337413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8058525" y="272034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7706481" y="3072384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5996553" y="337413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5694801" y="3424428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8159109" y="347472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7130277" y="2752290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6398889" y="463143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7733781" y="4516379"/>
            <a:ext cx="150876" cy="150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7203561" y="4681728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6952101" y="5385816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7102977" y="5033772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7404729" y="498348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7555605" y="473202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7052685" y="4732020"/>
            <a:ext cx="100584" cy="100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828800" y="1143000"/>
            <a:ext cx="5486400" cy="548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039949" y="2065488"/>
            <a:ext cx="3621024" cy="3621024"/>
            <a:chOff x="5039949" y="2065488"/>
            <a:chExt cx="3621024" cy="3621024"/>
          </a:xfrm>
        </p:grpSpPr>
        <p:sp>
          <p:nvSpPr>
            <p:cNvPr id="83" name="Oval 82"/>
            <p:cNvSpPr/>
            <p:nvPr/>
          </p:nvSpPr>
          <p:spPr>
            <a:xfrm>
              <a:off x="5826126" y="3218956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222238" y="4854857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310694" y="2967442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39949" y="2065488"/>
              <a:ext cx="3621024" cy="3621024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2220" y="2069223"/>
            <a:ext cx="3621024" cy="3621024"/>
            <a:chOff x="472220" y="2069223"/>
            <a:chExt cx="3621024" cy="3621024"/>
          </a:xfrm>
        </p:grpSpPr>
        <p:sp>
          <p:nvSpPr>
            <p:cNvPr id="79" name="Oval 78"/>
            <p:cNvSpPr/>
            <p:nvPr/>
          </p:nvSpPr>
          <p:spPr>
            <a:xfrm>
              <a:off x="1231746" y="3340449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77589" y="2968508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556454" y="4904947"/>
              <a:ext cx="150876" cy="150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2220" y="2069223"/>
              <a:ext cx="3621024" cy="3621024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/>
          <p:nvPr/>
        </p:nvSpPr>
        <p:spPr>
          <a:xfrm>
            <a:off x="3001677" y="2969794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058759" y="2503984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058757" y="5370025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2309 -0.0919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460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2049 0.0331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60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5677 0.05139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60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2101 -0.07593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38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851 0.03195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60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6684 0.05555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327" grpId="0" animBg="1"/>
      <p:bldP spid="339" grpId="0" animBg="1"/>
      <p:bldP spid="346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Peer-to-Peer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TCP/IP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/>
                        <a:t>Petabytes</a:t>
                      </a:r>
                      <a:endParaRPr lang="en-US" sz="3000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(P2P)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Millions of machines connected in a network</a:t>
            </a:r>
          </a:p>
          <a:p>
            <a:pPr lvl="1"/>
            <a:r>
              <a:rPr lang="en-US" dirty="0" smtClean="0"/>
              <a:t>Each machine can only contact its neighbors</a:t>
            </a:r>
          </a:p>
          <a:p>
            <a:r>
              <a:rPr lang="en-US" dirty="0" smtClean="0"/>
              <a:t>Each machine storing millions of data instances</a:t>
            </a:r>
          </a:p>
          <a:p>
            <a:pPr lvl="1"/>
            <a:r>
              <a:rPr lang="en-US" dirty="0" smtClean="0"/>
              <a:t>Practically unlimited scale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Communication is the bottleneck</a:t>
            </a:r>
          </a:p>
          <a:p>
            <a:pPr lvl="1"/>
            <a:r>
              <a:rPr lang="en-US" dirty="0" smtClean="0"/>
              <a:t>Aggregation is costly, broadcast is cheaper</a:t>
            </a:r>
          </a:p>
          <a:p>
            <a:r>
              <a:rPr lang="en-US" dirty="0" smtClean="0"/>
              <a:t>Messages are sent over a spanning tree</a:t>
            </a:r>
          </a:p>
          <a:p>
            <a:pPr lvl="1"/>
            <a:r>
              <a:rPr lang="en-US" dirty="0" smtClean="0"/>
              <a:t>With an arbitrary node being the root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books</a:t>
            </a:r>
            <a:endParaRPr lang="en-US" dirty="0"/>
          </a:p>
        </p:txBody>
      </p:sp>
      <p:pic>
        <p:nvPicPr>
          <p:cNvPr id="5" name="Picture 4" descr="boo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2667000" cy="4180251"/>
          </a:xfrm>
          <a:prstGeom prst="rect">
            <a:avLst/>
          </a:prstGeom>
        </p:spPr>
      </p:pic>
      <p:pic>
        <p:nvPicPr>
          <p:cNvPr id="6" name="Picture 5" descr="boo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4659" y="1371600"/>
            <a:ext cx="2796941" cy="4191000"/>
          </a:xfrm>
          <a:prstGeom prst="rect">
            <a:avLst/>
          </a:prstGeom>
        </p:spPr>
      </p:pic>
      <p:pic>
        <p:nvPicPr>
          <p:cNvPr id="9" name="Picture 8" descr="boo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13" y="1371600"/>
            <a:ext cx="2814587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1998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2000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2000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3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Uniformly sample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 err="1" smtClean="0"/>
              <a:t>centroids</a:t>
            </a:r>
            <a:r>
              <a:rPr lang="en-US" dirty="0" smtClean="0"/>
              <a:t> over P2P</a:t>
            </a:r>
          </a:p>
          <a:p>
            <a:pPr lvl="1"/>
            <a:r>
              <a:rPr lang="en-US" dirty="0" smtClean="0"/>
              <a:t>Using a random walk method</a:t>
            </a:r>
          </a:p>
          <a:p>
            <a:r>
              <a:rPr lang="en-US" dirty="0" smtClean="0"/>
              <a:t>Broadcast the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Run local </a:t>
            </a:r>
            <a:r>
              <a:rPr lang="en-US" i="1" dirty="0" smtClean="0"/>
              <a:t>k</a:t>
            </a:r>
            <a:r>
              <a:rPr lang="en-US" dirty="0" smtClean="0"/>
              <a:t>-means on each machine</a:t>
            </a:r>
          </a:p>
          <a:p>
            <a:r>
              <a:rPr lang="en-US" dirty="0" smtClean="0"/>
              <a:t>Sample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Aggregate local </a:t>
            </a:r>
            <a:r>
              <a:rPr lang="en-US" dirty="0" err="1" smtClean="0"/>
              <a:t>centroids</a:t>
            </a:r>
            <a:r>
              <a:rPr lang="en-US" dirty="0" smtClean="0"/>
              <a:t> of those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nodes</a:t>
            </a:r>
          </a:p>
        </p:txBody>
      </p:sp>
      <p:sp>
        <p:nvSpPr>
          <p:cNvPr id="9" name="Circular Arrow 8"/>
          <p:cNvSpPr/>
          <p:nvPr/>
        </p:nvSpPr>
        <p:spPr>
          <a:xfrm rot="420220" flipH="1">
            <a:off x="3790443" y="2706398"/>
            <a:ext cx="4293812" cy="3445478"/>
          </a:xfrm>
          <a:prstGeom prst="circularArrow">
            <a:avLst>
              <a:gd name="adj1" fmla="val 4215"/>
              <a:gd name="adj2" fmla="val 971679"/>
              <a:gd name="adj3" fmla="val 17905064"/>
              <a:gd name="adj4" fmla="val 10628172"/>
              <a:gd name="adj5" fmla="val 8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Datta</a:t>
            </a:r>
            <a:r>
              <a:rPr lang="en-US" sz="2000" b="1" i="1" dirty="0" smtClean="0"/>
              <a:t> et al, TKDE 2009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Virtual Clusters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MapReduce</a:t>
                      </a:r>
                      <a:r>
                        <a:rPr lang="en-US" sz="2800" b="1" baseline="0" dirty="0" smtClean="0"/>
                        <a:t> / MPI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Terabytes</a:t>
                      </a:r>
                      <a:endParaRPr lang="en-US" sz="2800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Datacenter-scale clusters</a:t>
            </a:r>
          </a:p>
          <a:p>
            <a:pPr lvl="1"/>
            <a:r>
              <a:rPr lang="en-US" dirty="0" smtClean="0"/>
              <a:t>Hundreds of thousands of machines</a:t>
            </a:r>
          </a:p>
          <a:p>
            <a:r>
              <a:rPr lang="en-US" dirty="0" smtClean="0"/>
              <a:t>Distributed file system</a:t>
            </a:r>
          </a:p>
          <a:p>
            <a:pPr lvl="1"/>
            <a:r>
              <a:rPr lang="en-US" dirty="0" smtClean="0"/>
              <a:t>Data redundancy</a:t>
            </a:r>
          </a:p>
          <a:p>
            <a:r>
              <a:rPr lang="en-US" dirty="0" smtClean="0"/>
              <a:t>Cloud computing paradigm</a:t>
            </a:r>
          </a:p>
          <a:p>
            <a:pPr lvl="1"/>
            <a:r>
              <a:rPr lang="en-US" dirty="0" smtClean="0"/>
              <a:t>Virtualization, full fault tolerance, pay-as-you-go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is #1 data processing </a:t>
            </a:r>
            <a:r>
              <a:rPr lang="en-US" sz="3500" dirty="0" smtClean="0"/>
              <a:t>scheme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38400" y="1752600"/>
            <a:ext cx="2209800" cy="1143000"/>
            <a:chOff x="304800" y="1752600"/>
            <a:chExt cx="2209800" cy="1143000"/>
          </a:xfrm>
        </p:grpSpPr>
        <p:sp>
          <p:nvSpPr>
            <p:cNvPr id="5" name="Oval 4"/>
            <p:cNvSpPr/>
            <p:nvPr/>
          </p:nvSpPr>
          <p:spPr>
            <a:xfrm>
              <a:off x="3048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336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9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19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8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5" idx="4"/>
              <a:endCxn id="9" idx="0"/>
            </p:cNvCxnSpPr>
            <p:nvPr/>
          </p:nvCxnSpPr>
          <p:spPr>
            <a:xfrm rot="16200000" flipH="1">
              <a:off x="457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4"/>
              <a:endCxn id="10" idx="0"/>
            </p:cNvCxnSpPr>
            <p:nvPr/>
          </p:nvCxnSpPr>
          <p:spPr>
            <a:xfrm rot="16200000" flipH="1">
              <a:off x="10668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4"/>
              <a:endCxn id="11" idx="0"/>
            </p:cNvCxnSpPr>
            <p:nvPr/>
          </p:nvCxnSpPr>
          <p:spPr>
            <a:xfrm rot="16200000" flipH="1">
              <a:off x="1676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4"/>
              <a:endCxn id="11" idx="0"/>
            </p:cNvCxnSpPr>
            <p:nvPr/>
          </p:nvCxnSpPr>
          <p:spPr>
            <a:xfrm rot="5400000">
              <a:off x="1981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10" idx="0"/>
            </p:cNvCxnSpPr>
            <p:nvPr/>
          </p:nvCxnSpPr>
          <p:spPr>
            <a:xfrm rot="5400000">
              <a:off x="1371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9" idx="0"/>
            </p:cNvCxnSpPr>
            <p:nvPr/>
          </p:nvCxnSpPr>
          <p:spPr>
            <a:xfrm rot="5400000">
              <a:off x="7620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4"/>
              <a:endCxn id="10" idx="0"/>
            </p:cNvCxnSpPr>
            <p:nvPr/>
          </p:nvCxnSpPr>
          <p:spPr>
            <a:xfrm rot="16200000" flipH="1">
              <a:off x="7620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4"/>
              <a:endCxn id="10" idx="0"/>
            </p:cNvCxnSpPr>
            <p:nvPr/>
          </p:nvCxnSpPr>
          <p:spPr>
            <a:xfrm rot="5400000">
              <a:off x="16764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4"/>
              <a:endCxn id="11" idx="0"/>
            </p:cNvCxnSpPr>
            <p:nvPr/>
          </p:nvCxnSpPr>
          <p:spPr>
            <a:xfrm rot="16200000" flipH="1">
              <a:off x="13716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7" idx="4"/>
            </p:cNvCxnSpPr>
            <p:nvPr/>
          </p:nvCxnSpPr>
          <p:spPr>
            <a:xfrm rot="5400000" flipH="1" flipV="1">
              <a:off x="1066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4"/>
              <a:endCxn id="11" idx="0"/>
            </p:cNvCxnSpPr>
            <p:nvPr/>
          </p:nvCxnSpPr>
          <p:spPr>
            <a:xfrm rot="16200000" flipH="1">
              <a:off x="10668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9" idx="0"/>
            </p:cNvCxnSpPr>
            <p:nvPr/>
          </p:nvCxnSpPr>
          <p:spPr>
            <a:xfrm rot="5400000">
              <a:off x="13716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029200" y="1676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Mappers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2448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Reducers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718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Process in parallel → shuffle → process in parallel</a:t>
            </a:r>
          </a:p>
          <a:p>
            <a:r>
              <a:rPr lang="en-US" sz="3500" dirty="0" err="1" smtClean="0"/>
              <a:t>Mappers</a:t>
            </a:r>
            <a:r>
              <a:rPr lang="en-US" sz="3500" dirty="0" smtClean="0"/>
              <a:t> output (key, value) records</a:t>
            </a:r>
          </a:p>
          <a:p>
            <a:pPr lvl="1"/>
            <a:r>
              <a:rPr lang="en-US" sz="3100" dirty="0" smtClean="0"/>
              <a:t>Records with the same key are sent to the same reducer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on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000"/>
            <a:ext cx="8229600" cy="4525963"/>
          </a:xfrm>
        </p:spPr>
        <p:txBody>
          <a:bodyPr/>
          <a:lstStyle/>
          <a:p>
            <a:r>
              <a:rPr lang="en-US" dirty="0" err="1" smtClean="0"/>
              <a:t>Mappers</a:t>
            </a:r>
            <a:r>
              <a:rPr lang="en-US" dirty="0" smtClean="0"/>
              <a:t> read data portions and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err="1" smtClean="0"/>
              <a:t>Mappers</a:t>
            </a:r>
            <a:r>
              <a:rPr lang="en-US" dirty="0" smtClean="0"/>
              <a:t> </a:t>
            </a:r>
            <a:r>
              <a:rPr lang="en-US" b="1" dirty="0" smtClean="0"/>
              <a:t>assign data instances </a:t>
            </a:r>
            <a:r>
              <a:rPr lang="en-US" dirty="0" smtClean="0"/>
              <a:t>to clusters</a:t>
            </a:r>
          </a:p>
          <a:p>
            <a:r>
              <a:rPr lang="en-US" dirty="0" err="1" smtClean="0"/>
              <a:t>Mappers</a:t>
            </a:r>
            <a:r>
              <a:rPr lang="en-US" dirty="0" smtClean="0"/>
              <a:t> </a:t>
            </a:r>
            <a:r>
              <a:rPr lang="en-US" b="1" dirty="0" smtClean="0"/>
              <a:t>compute new local </a:t>
            </a:r>
            <a:r>
              <a:rPr lang="en-US" b="1" dirty="0" err="1" smtClean="0"/>
              <a:t>centroids</a:t>
            </a:r>
            <a:r>
              <a:rPr lang="en-US" b="1" dirty="0" smtClean="0"/>
              <a:t> </a:t>
            </a:r>
            <a:r>
              <a:rPr lang="en-US" dirty="0" smtClean="0"/>
              <a:t>and local cluster sizes</a:t>
            </a:r>
          </a:p>
          <a:p>
            <a:r>
              <a:rPr lang="en-US" dirty="0" smtClean="0"/>
              <a:t>Reducers </a:t>
            </a:r>
            <a:r>
              <a:rPr lang="en-US" b="1" dirty="0" smtClean="0"/>
              <a:t>aggregate local </a:t>
            </a:r>
            <a:r>
              <a:rPr lang="en-US" b="1" dirty="0" err="1" smtClean="0"/>
              <a:t>centroids</a:t>
            </a:r>
            <a:r>
              <a:rPr lang="en-US" b="1" dirty="0" smtClean="0"/>
              <a:t> </a:t>
            </a:r>
            <a:r>
              <a:rPr lang="en-US" dirty="0" smtClean="0"/>
              <a:t>(weighted by local cluster sizes) into new global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Reducers </a:t>
            </a:r>
            <a:r>
              <a:rPr lang="en-US" b="1" dirty="0" smtClean="0"/>
              <a:t>write the new </a:t>
            </a:r>
            <a:r>
              <a:rPr lang="en-US" b="1" dirty="0" err="1" smtClean="0"/>
              <a:t>centroids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Panda et al, Chapter 2</a:t>
            </a:r>
            <a:endParaRPr lang="en-US" sz="2000" b="1" i="1" dirty="0"/>
          </a:p>
        </p:txBody>
      </p:sp>
      <p:sp>
        <p:nvSpPr>
          <p:cNvPr id="5" name="Circular Arrow 4"/>
          <p:cNvSpPr/>
          <p:nvPr/>
        </p:nvSpPr>
        <p:spPr>
          <a:xfrm rot="3925217" flipH="1">
            <a:off x="5002122" y="1722690"/>
            <a:ext cx="4431004" cy="4084820"/>
          </a:xfrm>
          <a:prstGeom prst="circularArrow">
            <a:avLst>
              <a:gd name="adj1" fmla="val 4215"/>
              <a:gd name="adj2" fmla="val 971679"/>
              <a:gd name="adj3" fmla="val 17905064"/>
              <a:gd name="adj4" fmla="val 8037137"/>
              <a:gd name="adj5" fmla="val 8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is not designed for iterative processing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read the same data again and again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looks too low-level to some people</a:t>
            </a:r>
          </a:p>
          <a:p>
            <a:pPr lvl="1"/>
            <a:r>
              <a:rPr lang="en-US" dirty="0" smtClean="0"/>
              <a:t>Data analysts are traditionally SQL folks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 looks too high-level to others</a:t>
            </a:r>
          </a:p>
          <a:p>
            <a:pPr lvl="1"/>
            <a:r>
              <a:rPr lang="en-US" dirty="0" smtClean="0"/>
              <a:t>A lot of </a:t>
            </a:r>
            <a:r>
              <a:rPr lang="en-US" dirty="0" err="1" smtClean="0"/>
              <a:t>MapReduce</a:t>
            </a:r>
            <a:r>
              <a:rPr lang="en-US" dirty="0" smtClean="0"/>
              <a:t> logic is hard to adapt</a:t>
            </a:r>
          </a:p>
          <a:p>
            <a:pPr lvl="2"/>
            <a:r>
              <a:rPr lang="en-US" dirty="0" smtClean="0"/>
              <a:t>Example: grouping documents by words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wrappers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Many of them are available</a:t>
            </a:r>
          </a:p>
          <a:p>
            <a:pPr lvl="1"/>
            <a:r>
              <a:rPr lang="en-US" dirty="0" smtClean="0"/>
              <a:t>At different levels of stability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Apache Pig is an SQL-like environment</a:t>
            </a:r>
          </a:p>
          <a:p>
            <a:pPr lvl="1"/>
            <a:r>
              <a:rPr lang="en-US" sz="2400" dirty="0" smtClean="0">
                <a:latin typeface="Courier New" pitchFamily="49" charset="0"/>
                <a:sym typeface="Wingdings" pitchFamily="2" charset="2"/>
              </a:rPr>
              <a:t>Group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sz="2400" dirty="0" smtClean="0">
                <a:latin typeface="Courier New" pitchFamily="49" charset="0"/>
                <a:sym typeface="Wingdings" pitchFamily="2" charset="2"/>
              </a:rPr>
              <a:t>Join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sz="2400" dirty="0" smtClean="0">
                <a:latin typeface="Courier New" pitchFamily="49" charset="0"/>
                <a:sym typeface="Wingdings" pitchFamily="2" charset="2"/>
              </a:rPr>
              <a:t>Filter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rows, Filter columns (</a:t>
            </a:r>
            <a:r>
              <a:rPr lang="en-US" sz="2400" dirty="0" err="1" smtClean="0">
                <a:latin typeface="Courier New" pitchFamily="49" charset="0"/>
                <a:sym typeface="Wingdings" pitchFamily="2" charset="2"/>
              </a:rPr>
              <a:t>Foreach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Developed at Yahoo! Research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DryadLINQ</a:t>
            </a:r>
            <a:r>
              <a:rPr lang="en-US" dirty="0" smtClean="0">
                <a:sym typeface="Wingdings" pitchFamily="2" charset="2"/>
              </a:rPr>
              <a:t> is a C#-like environment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Developed at Microsoft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19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Olston</a:t>
            </a:r>
            <a:r>
              <a:rPr lang="en-US" sz="2000" b="1" i="1" dirty="0" smtClean="0"/>
              <a:t> et al, SIGMOD 2008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791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Yu et al, OSDI 2008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input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Assume we need to cluster documents</a:t>
            </a:r>
          </a:p>
          <a:p>
            <a:pPr lvl="1"/>
            <a:r>
              <a:rPr lang="en-US" dirty="0" smtClean="0"/>
              <a:t>Stored in a 3-column table </a:t>
            </a:r>
            <a:r>
              <a:rPr lang="en-US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en-US" i="1" dirty="0" smtClean="0">
              <a:latin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 err="1" smtClean="0"/>
              <a:t>centroids</a:t>
            </a:r>
            <a:r>
              <a:rPr lang="en-US" dirty="0" smtClean="0"/>
              <a:t> are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 smtClean="0"/>
              <a:t> randomly chosen docs</a:t>
            </a:r>
          </a:p>
          <a:p>
            <a:pPr lvl="1"/>
            <a:r>
              <a:rPr lang="en-US" dirty="0" smtClean="0"/>
              <a:t>Stored in table </a:t>
            </a:r>
            <a:r>
              <a:rPr lang="en-US" i="1" dirty="0" smtClean="0">
                <a:latin typeface="Times New Roman" pitchFamily="18" charset="0"/>
              </a:rPr>
              <a:t>C</a:t>
            </a:r>
            <a:r>
              <a:rPr lang="en-US" dirty="0" smtClean="0"/>
              <a:t> in the same format as above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19400"/>
          <a:ext cx="5029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Document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york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2895600"/>
            <a:ext cx="6629400" cy="2286000"/>
            <a:chOff x="1219200" y="2743200"/>
            <a:chExt cx="6629400" cy="2286000"/>
          </a:xfrm>
        </p:grpSpPr>
        <p:sp>
          <p:nvSpPr>
            <p:cNvPr id="10" name="Rectangle 9"/>
            <p:cNvSpPr/>
            <p:nvPr/>
          </p:nvSpPr>
          <p:spPr>
            <a:xfrm>
              <a:off x="1219200" y="2743200"/>
              <a:ext cx="662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19200" y="2743200"/>
            <a:ext cx="661307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3" imgW="1587240" imgH="583920" progId="Equation.3">
                    <p:embed/>
                  </p:oleObj>
                </mc:Choice>
                <mc:Fallback>
                  <p:oleObj name="Equation" r:id="rId3" imgW="1587240" imgH="5839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743200"/>
                          <a:ext cx="661307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11"/>
          <p:cNvSpPr/>
          <p:nvPr/>
        </p:nvSpPr>
        <p:spPr>
          <a:xfrm>
            <a:off x="6019800" y="2895600"/>
            <a:ext cx="16764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5097E-6 L -0.08333 -0.1831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9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219200" y="2895600"/>
            <a:ext cx="6629400" cy="2286000"/>
            <a:chOff x="1219200" y="2743200"/>
            <a:chExt cx="6629400" cy="2286000"/>
          </a:xfrm>
        </p:grpSpPr>
        <p:sp>
          <p:nvSpPr>
            <p:cNvPr id="10" name="Rectangle 9"/>
            <p:cNvSpPr/>
            <p:nvPr/>
          </p:nvSpPr>
          <p:spPr>
            <a:xfrm>
              <a:off x="1219200" y="2743200"/>
              <a:ext cx="662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19200" y="2743200"/>
            <a:ext cx="661307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3" imgW="1587240" imgH="583920" progId="Equation.3">
                    <p:embed/>
                  </p:oleObj>
                </mc:Choice>
                <mc:Fallback>
                  <p:oleObj name="Equation" r:id="rId3" imgW="1587240" imgH="583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743200"/>
                          <a:ext cx="661307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11"/>
          <p:cNvSpPr/>
          <p:nvPr/>
        </p:nvSpPr>
        <p:spPr>
          <a:xfrm>
            <a:off x="4267200" y="2819400"/>
            <a:ext cx="3505200" cy="1143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5097E-6 L 0.15 -0.0388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 2"/>
          <p:cNvGraphicFramePr/>
          <p:nvPr/>
        </p:nvGraphicFramePr>
        <p:xfrm>
          <a:off x="2514600" y="1524000"/>
          <a:ext cx="6324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hypergrowth</a:t>
            </a:r>
            <a:r>
              <a:rPr lang="en-US" dirty="0" smtClean="0"/>
              <a:t>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Reuters-21578: about 10K docs (</a:t>
            </a:r>
            <a:r>
              <a:rPr lang="en-US" dirty="0" err="1" smtClean="0"/>
              <a:t>ModApte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RCV1: about 807K docs</a:t>
            </a:r>
          </a:p>
          <a:p>
            <a:endParaRPr lang="en-US" dirty="0" smtClean="0"/>
          </a:p>
          <a:p>
            <a:r>
              <a:rPr lang="en-US" dirty="0" smtClean="0"/>
              <a:t>LinkedIn job title data: about 100M docs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743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et al, SIGIR 2001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962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Scholz</a:t>
            </a:r>
            <a:r>
              <a:rPr lang="en-US" sz="2000" b="1" i="1" dirty="0" smtClean="0"/>
              <a:t>, CIKM 2008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562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Gavish</a:t>
            </a:r>
            <a:r>
              <a:rPr lang="en-US" sz="2000" b="1" i="1" dirty="0" smtClean="0"/>
              <a:t>, KDD 2011</a:t>
            </a:r>
            <a:endParaRPr lang="en-US" sz="2000" b="1" i="1" dirty="0"/>
          </a:p>
        </p:txBody>
      </p:sp>
      <p:sp>
        <p:nvSpPr>
          <p:cNvPr id="11" name="Freeform 10"/>
          <p:cNvSpPr/>
          <p:nvPr/>
        </p:nvSpPr>
        <p:spPr>
          <a:xfrm>
            <a:off x="6529589" y="1867437"/>
            <a:ext cx="1661374" cy="3799267"/>
          </a:xfrm>
          <a:custGeom>
            <a:avLst/>
            <a:gdLst>
              <a:gd name="connsiteX0" fmla="*/ 0 w 1661374"/>
              <a:gd name="connsiteY0" fmla="*/ 3799267 h 3799267"/>
              <a:gd name="connsiteX1" fmla="*/ 1171977 w 1661374"/>
              <a:gd name="connsiteY1" fmla="*/ 2021983 h 3799267"/>
              <a:gd name="connsiteX2" fmla="*/ 1661374 w 1661374"/>
              <a:gd name="connsiteY2" fmla="*/ 0 h 3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374" h="3799267">
                <a:moveTo>
                  <a:pt x="0" y="3799267"/>
                </a:moveTo>
                <a:cubicBezTo>
                  <a:pt x="447540" y="3227230"/>
                  <a:pt x="895081" y="2655194"/>
                  <a:pt x="1171977" y="2021983"/>
                </a:cubicBezTo>
                <a:cubicBezTo>
                  <a:pt x="1448873" y="1388772"/>
                  <a:pt x="1555123" y="694386"/>
                  <a:pt x="1661374" y="0"/>
                </a:cubicBezTo>
              </a:path>
            </a:pathLst>
          </a:custGeom>
          <a:ln w="1270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/>
      <p:bldP spid="7" grpId="0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219200" y="2895600"/>
            <a:ext cx="6629400" cy="2286000"/>
            <a:chOff x="1219200" y="2743200"/>
            <a:chExt cx="6629400" cy="2286000"/>
          </a:xfrm>
        </p:grpSpPr>
        <p:sp>
          <p:nvSpPr>
            <p:cNvPr id="10" name="Rectangle 9"/>
            <p:cNvSpPr/>
            <p:nvPr/>
          </p:nvSpPr>
          <p:spPr>
            <a:xfrm>
              <a:off x="1219200" y="2743200"/>
              <a:ext cx="662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19200" y="2743200"/>
            <a:ext cx="661307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3" imgW="1587240" imgH="583920" progId="Equation.3">
                    <p:embed/>
                  </p:oleObj>
                </mc:Choice>
                <mc:Fallback>
                  <p:oleObj name="Equation" r:id="rId3" imgW="1587240" imgH="583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743200"/>
                          <a:ext cx="661307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11"/>
          <p:cNvSpPr/>
          <p:nvPr/>
        </p:nvSpPr>
        <p:spPr>
          <a:xfrm>
            <a:off x="4419600" y="3733800"/>
            <a:ext cx="3429000" cy="16764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8 L 0.0625 -0.03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219200" y="2895600"/>
            <a:ext cx="6629400" cy="2286000"/>
            <a:chOff x="1219200" y="2743200"/>
            <a:chExt cx="6629400" cy="2286000"/>
          </a:xfrm>
        </p:grpSpPr>
        <p:sp>
          <p:nvSpPr>
            <p:cNvPr id="10" name="Rectangle 9"/>
            <p:cNvSpPr/>
            <p:nvPr/>
          </p:nvSpPr>
          <p:spPr>
            <a:xfrm>
              <a:off x="1219200" y="2743200"/>
              <a:ext cx="662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19200" y="2743200"/>
            <a:ext cx="661307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3" imgW="1587240" imgH="583920" progId="Equation.3">
                    <p:embed/>
                  </p:oleObj>
                </mc:Choice>
                <mc:Fallback>
                  <p:oleObj name="Equation" r:id="rId3" imgW="1587240" imgH="583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743200"/>
                          <a:ext cx="661307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11"/>
          <p:cNvSpPr/>
          <p:nvPr/>
        </p:nvSpPr>
        <p:spPr>
          <a:xfrm>
            <a:off x="4419600" y="2438400"/>
            <a:ext cx="3429000" cy="32004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0.0375 0.1887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9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219200" y="2895600"/>
            <a:ext cx="6629400" cy="2286000"/>
            <a:chOff x="1219200" y="2743200"/>
            <a:chExt cx="6629400" cy="2286000"/>
          </a:xfrm>
        </p:grpSpPr>
        <p:sp>
          <p:nvSpPr>
            <p:cNvPr id="10" name="Rectangle 9"/>
            <p:cNvSpPr/>
            <p:nvPr/>
          </p:nvSpPr>
          <p:spPr>
            <a:xfrm>
              <a:off x="1219200" y="2743200"/>
              <a:ext cx="662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19200" y="2743200"/>
            <a:ext cx="661307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3" imgW="1587240" imgH="583920" progId="Equation.3">
                    <p:embed/>
                  </p:oleObj>
                </mc:Choice>
                <mc:Fallback>
                  <p:oleObj name="Equation" r:id="rId3" imgW="1587240" imgH="583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743200"/>
                          <a:ext cx="661307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11"/>
          <p:cNvSpPr/>
          <p:nvPr/>
        </p:nvSpPr>
        <p:spPr>
          <a:xfrm>
            <a:off x="2362200" y="3276600"/>
            <a:ext cx="2209800" cy="1371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0.3125 0.3330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E-step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w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D_C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(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DOT_PROD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PROD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SUM(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SQR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*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SQUA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c;</a:t>
            </a:r>
          </a:p>
          <a:p>
            <a:r>
              <a:rPr lang="en-US" sz="2400" i="1" dirty="0" smtClean="0"/>
              <a:t>LEN_C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SQR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SQRT(SUM(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))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smtClean="0"/>
              <a:t>DOT_LEN</a:t>
            </a:r>
            <a:r>
              <a:rPr lang="en-US" sz="2400" dirty="0" smtClean="0"/>
              <a:t> 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LEN_C 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smtClean="0"/>
              <a:t>DOT_PROD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SIM</a:t>
            </a:r>
            <a:r>
              <a:rPr lang="en-US" sz="2400" dirty="0" smtClean="0"/>
              <a:t> 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smtClean="0"/>
              <a:t>DOT_LEN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dirty="0" err="1" smtClean="0"/>
              <a:t>X</a:t>
            </a:r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/ </a:t>
            </a:r>
            <a:r>
              <a:rPr lang="en-US" sz="2400" i="1" dirty="0" err="1" smtClean="0"/>
              <a:t>len</a:t>
            </a:r>
            <a:r>
              <a:rPr lang="en-US" sz="2400" i="1" baseline="-25000" dirty="0" err="1" smtClean="0"/>
              <a:t>c</a:t>
            </a:r>
            <a:r>
              <a:rPr lang="en-US" sz="2400" dirty="0" smtClean="0"/>
              <a:t>;</a:t>
            </a:r>
          </a:p>
          <a:p>
            <a:endParaRPr lang="en-US" sz="1400" dirty="0" smtClean="0"/>
          </a:p>
          <a:p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SIM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CLUSTERS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dirty="0" smtClean="0"/>
              <a:t> TOP(1, 2, </a:t>
            </a:r>
            <a:r>
              <a:rPr lang="en-US" sz="2400" i="1" dirty="0" smtClean="0"/>
              <a:t>SIM</a:t>
            </a:r>
            <a:r>
              <a:rPr lang="en-US" sz="2400" dirty="0" smtClean="0"/>
              <a:t>);</a:t>
            </a:r>
          </a:p>
        </p:txBody>
      </p:sp>
      <p:sp>
        <p:nvSpPr>
          <p:cNvPr id="12" name="Oval 11"/>
          <p:cNvSpPr/>
          <p:nvPr/>
        </p:nvSpPr>
        <p:spPr>
          <a:xfrm>
            <a:off x="1219200" y="1371600"/>
            <a:ext cx="9144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4572000"/>
            <a:ext cx="9144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0200" y="2362200"/>
            <a:ext cx="11430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3657600"/>
            <a:ext cx="11430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5486400"/>
            <a:ext cx="11430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Apache Pig: M-step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D_C_W 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n-US" sz="2400" b="1" dirty="0" smtClean="0"/>
              <a:t>JOIN</a:t>
            </a:r>
            <a:r>
              <a:rPr lang="en-US" sz="2400" i="1" dirty="0" smtClean="0"/>
              <a:t> CLUSTERS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d</a:t>
            </a:r>
            <a:r>
              <a:rPr lang="en-US" sz="2400" dirty="0" smtClean="0"/>
              <a:t>,</a:t>
            </a:r>
            <a:r>
              <a:rPr lang="en-US" sz="2400" i="1" dirty="0" smtClean="0"/>
              <a:t> D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d</a:t>
            </a:r>
            <a:r>
              <a:rPr lang="en-US" sz="2400" dirty="0" smtClean="0"/>
              <a:t>;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D_C_W</a:t>
            </a:r>
            <a:r>
              <a:rPr lang="en-US" sz="2400" i="1" baseline="-25000" dirty="0" err="1" smtClean="0"/>
              <a:t>g</a:t>
            </a:r>
            <a:r>
              <a:rPr lang="en-US" sz="2400" i="1" dirty="0" smtClean="0"/>
              <a:t> 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n-US" sz="2400" b="1" dirty="0" smtClean="0"/>
              <a:t>GROUP</a:t>
            </a:r>
            <a:r>
              <a:rPr lang="en-US" sz="2400" i="1" dirty="0" smtClean="0"/>
              <a:t> D_C_W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c</a:t>
            </a:r>
            <a:r>
              <a:rPr lang="en-US" sz="2400" dirty="0" smtClean="0"/>
              <a:t>,</a:t>
            </a:r>
            <a:r>
              <a:rPr lang="en-US" sz="2400" i="1" dirty="0" smtClean="0"/>
              <a:t> w</a:t>
            </a:r>
            <a:r>
              <a:rPr lang="en-US" sz="2400" dirty="0" smtClean="0"/>
              <a:t>);</a:t>
            </a:r>
          </a:p>
          <a:p>
            <a:r>
              <a:rPr lang="en-US" sz="2400" i="1" dirty="0" smtClean="0"/>
              <a:t>SUMS 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FOREACH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D_C_W</a:t>
            </a:r>
            <a:r>
              <a:rPr lang="en-US" sz="2400" i="1" baseline="-25000" dirty="0" err="1" smtClean="0"/>
              <a:t>g</a:t>
            </a:r>
            <a:r>
              <a:rPr lang="en-US" sz="2400" i="1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i="1" dirty="0" smtClean="0"/>
              <a:t> c</a:t>
            </a:r>
            <a:r>
              <a:rPr lang="en-US" sz="2400" dirty="0" smtClean="0"/>
              <a:t>,</a:t>
            </a:r>
            <a:r>
              <a:rPr lang="en-US" sz="2400" i="1" dirty="0" smtClean="0"/>
              <a:t> w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SUM(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d</a:t>
            </a:r>
            <a:r>
              <a:rPr lang="en-US" sz="2400" dirty="0" smtClean="0"/>
              <a:t>)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i="1" dirty="0" smtClean="0"/>
              <a:t>sum</a:t>
            </a:r>
            <a:r>
              <a:rPr lang="en-US" sz="2400" dirty="0" smtClean="0"/>
              <a:t>;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D_C_W</a:t>
            </a:r>
            <a:r>
              <a:rPr lang="en-US" sz="2400" i="1" baseline="-25000" dirty="0" err="1" smtClean="0"/>
              <a:t>gg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b="1" dirty="0" smtClean="0"/>
              <a:t>GROUP</a:t>
            </a:r>
            <a:r>
              <a:rPr lang="en-US" sz="2400" dirty="0" smtClean="0"/>
              <a:t> </a:t>
            </a:r>
            <a:r>
              <a:rPr lang="en-US" sz="2400" i="1" dirty="0" smtClean="0"/>
              <a:t>D_C_W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SIZES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D_C_W</a:t>
            </a:r>
            <a:r>
              <a:rPr lang="en-US" sz="2400" i="1" baseline="-25000" dirty="0" err="1" smtClean="0"/>
              <a:t>gg</a:t>
            </a:r>
            <a:r>
              <a:rPr lang="en-US" sz="2400" i="1" baseline="-25000" dirty="0" smtClean="0"/>
              <a:t> </a:t>
            </a:r>
            <a:r>
              <a:rPr lang="en-US" sz="2400" b="1" dirty="0" smtClean="0"/>
              <a:t>GENERATE</a:t>
            </a:r>
            <a:r>
              <a:rPr lang="en-US" sz="2400" i="1" dirty="0" smtClean="0"/>
              <a:t> c</a:t>
            </a:r>
            <a:r>
              <a:rPr lang="en-US" sz="2400" dirty="0" smtClean="0"/>
              <a:t>, COUNT(</a:t>
            </a:r>
            <a:r>
              <a:rPr lang="en-US" sz="2400" i="1" dirty="0" smtClean="0"/>
              <a:t>D_C_W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b="1" dirty="0" smtClean="0"/>
              <a:t>AS</a:t>
            </a:r>
            <a:r>
              <a:rPr lang="en-US" sz="2400" i="1" dirty="0" smtClean="0"/>
              <a:t> size</a:t>
            </a:r>
            <a:r>
              <a:rPr lang="en-US" sz="2400" dirty="0" smtClean="0"/>
              <a:t>;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SUMS_SIZES </a:t>
            </a:r>
            <a:r>
              <a:rPr lang="en-US" sz="2400" dirty="0" smtClean="0"/>
              <a:t>= </a:t>
            </a:r>
            <a:r>
              <a:rPr lang="en-US" sz="2400" b="1" dirty="0" smtClean="0"/>
              <a:t>JOIN</a:t>
            </a:r>
            <a:r>
              <a:rPr lang="en-US" sz="2400" dirty="0" smtClean="0"/>
              <a:t> </a:t>
            </a:r>
            <a:r>
              <a:rPr lang="en-US" sz="2400" i="1" dirty="0" smtClean="0"/>
              <a:t>SIZES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c</a:t>
            </a:r>
            <a:r>
              <a:rPr lang="en-US" sz="2400" dirty="0" smtClean="0"/>
              <a:t>,</a:t>
            </a:r>
            <a:r>
              <a:rPr lang="en-US" sz="2400" i="1" dirty="0" smtClean="0"/>
              <a:t> SUMS </a:t>
            </a:r>
            <a:r>
              <a:rPr lang="en-US" sz="2400" b="1" dirty="0" smtClean="0"/>
              <a:t>BY</a:t>
            </a:r>
            <a:r>
              <a:rPr lang="en-US" sz="2400" i="1" dirty="0" smtClean="0"/>
              <a:t> c</a:t>
            </a:r>
            <a:r>
              <a:rPr lang="en-US" sz="2400" dirty="0" smtClean="0"/>
              <a:t>;</a:t>
            </a:r>
          </a:p>
          <a:p>
            <a:r>
              <a:rPr lang="en-US" sz="2400" i="1" dirty="0" smtClean="0"/>
              <a:t>C </a:t>
            </a:r>
            <a:r>
              <a:rPr lang="en-US" sz="2400" dirty="0" smtClean="0"/>
              <a:t>= </a:t>
            </a:r>
            <a:r>
              <a:rPr lang="en-US" sz="2400" b="1" dirty="0" smtClean="0"/>
              <a:t>FOREACH</a:t>
            </a:r>
            <a:r>
              <a:rPr lang="en-US" sz="2400" dirty="0" smtClean="0"/>
              <a:t>  </a:t>
            </a:r>
            <a:r>
              <a:rPr lang="en-US" sz="2400" i="1" dirty="0" smtClean="0"/>
              <a:t>SUMS_SIZES  </a:t>
            </a:r>
            <a:r>
              <a:rPr lang="en-US" sz="2400" b="1" dirty="0" smtClean="0"/>
              <a:t>GENERATE</a:t>
            </a:r>
            <a:r>
              <a:rPr lang="en-US" sz="2400" i="1" dirty="0" smtClean="0"/>
              <a:t> c</a:t>
            </a:r>
            <a:r>
              <a:rPr lang="en-US" sz="2400" dirty="0" smtClean="0"/>
              <a:t>, </a:t>
            </a:r>
            <a:r>
              <a:rPr lang="en-US" sz="2400" i="1" dirty="0" smtClean="0"/>
              <a:t>w</a:t>
            </a:r>
            <a:r>
              <a:rPr lang="en-US" sz="2400" dirty="0" smtClean="0"/>
              <a:t>,</a:t>
            </a:r>
            <a:r>
              <a:rPr lang="en-US" sz="2400" i="1" dirty="0" smtClean="0"/>
              <a:t> sum </a:t>
            </a:r>
            <a:r>
              <a:rPr lang="en-US" sz="2400" dirty="0" smtClean="0"/>
              <a:t>/ </a:t>
            </a:r>
            <a:r>
              <a:rPr lang="en-US" sz="2400" i="1" dirty="0" smtClean="0"/>
              <a:t>size </a:t>
            </a:r>
            <a:r>
              <a:rPr lang="en-US" sz="2400" b="1" dirty="0" smtClean="0"/>
              <a:t>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c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;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3200400"/>
            <a:ext cx="11430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133600"/>
            <a:ext cx="11430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4267200"/>
            <a:ext cx="9144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1371600"/>
            <a:ext cx="914400" cy="7620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job setup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382000" cy="4525963"/>
          </a:xfrm>
        </p:spPr>
        <p:txBody>
          <a:bodyPr/>
          <a:lstStyle/>
          <a:p>
            <a:r>
              <a:rPr lang="en-US" dirty="0" smtClean="0"/>
              <a:t>In an iterative process, setting up a </a:t>
            </a:r>
            <a:r>
              <a:rPr lang="en-US" dirty="0" err="1" smtClean="0"/>
              <a:t>MapReduce</a:t>
            </a:r>
            <a:r>
              <a:rPr lang="en-US" dirty="0" smtClean="0"/>
              <a:t> job at each iteration is costly</a:t>
            </a:r>
          </a:p>
          <a:p>
            <a:r>
              <a:rPr lang="en-US" dirty="0" smtClean="0"/>
              <a:t>Solution: </a:t>
            </a:r>
            <a:r>
              <a:rPr lang="en-US" b="1" i="1" dirty="0" smtClean="0"/>
              <a:t>forward scheduling</a:t>
            </a:r>
          </a:p>
          <a:p>
            <a:pPr lvl="1"/>
            <a:r>
              <a:rPr lang="en-US" dirty="0" smtClean="0"/>
              <a:t>Setup the next job before the previous completed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371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Panda et al, Chapter 2</a:t>
            </a:r>
            <a:endParaRPr lang="en-US" sz="20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4237037"/>
            <a:ext cx="2895600" cy="369332"/>
            <a:chOff x="1371600" y="4495800"/>
            <a:chExt cx="289560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4495800"/>
              <a:ext cx="762000" cy="369332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Setup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4495800"/>
              <a:ext cx="9144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Process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4495800"/>
              <a:ext cx="1219200" cy="369332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Tear down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5075237"/>
            <a:ext cx="2895600" cy="369332"/>
            <a:chOff x="1371600" y="4495800"/>
            <a:chExt cx="289560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371600" y="4495800"/>
              <a:ext cx="762000" cy="369332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Setup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4495800"/>
              <a:ext cx="9144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Process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4495800"/>
              <a:ext cx="1219200" cy="369332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Tear down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0" y="5913437"/>
            <a:ext cx="2895600" cy="369332"/>
            <a:chOff x="1371600" y="4495800"/>
            <a:chExt cx="2895600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371600" y="4495800"/>
              <a:ext cx="762000" cy="369332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Setup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4495800"/>
              <a:ext cx="9144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Process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4495800"/>
              <a:ext cx="1219200" cy="369332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Tear down</a:t>
              </a:r>
              <a:endParaRPr lang="en-US" b="1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905000" y="4618037"/>
            <a:ext cx="1981200" cy="4572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0400" y="46180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00600" y="5456237"/>
            <a:ext cx="1981200" cy="4572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0" y="54562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572794" y="5684837"/>
            <a:ext cx="456406" cy="79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3657997" y="4846240"/>
            <a:ext cx="456406" cy="158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86200" y="46180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800600" y="54562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7008E-6 L 0.21545 0.0002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6 L -0.21667 -0.0004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50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Vector </a:t>
            </a:r>
            <a:r>
              <a:rPr lang="en-US" sz="2400" u="sng" dirty="0" err="1" smtClean="0"/>
              <a:t>NearestCenter</a:t>
            </a:r>
            <a:r>
              <a:rPr lang="en-US" sz="2400" dirty="0" smtClean="0"/>
              <a:t>(Vector </a:t>
            </a:r>
            <a:r>
              <a:rPr lang="en-US" sz="2400" i="1" dirty="0" smtClean="0"/>
              <a:t>point</a:t>
            </a:r>
            <a:r>
              <a:rPr lang="en-US" sz="2400" dirty="0" smtClean="0"/>
              <a:t>, </a:t>
            </a:r>
            <a:r>
              <a:rPr lang="en-US" sz="2400" dirty="0" err="1" smtClean="0"/>
              <a:t>IQueryable</a:t>
            </a:r>
            <a:r>
              <a:rPr lang="en-US" sz="2400" dirty="0" smtClean="0"/>
              <a:t>&lt;Vector&gt; </a:t>
            </a:r>
            <a:r>
              <a:rPr lang="en-US" sz="2400" i="1" dirty="0" smtClean="0"/>
              <a:t>centers</a:t>
            </a:r>
            <a:r>
              <a:rPr lang="en-US" sz="2400" dirty="0" smtClean="0"/>
              <a:t>) </a:t>
            </a:r>
          </a:p>
          <a:p>
            <a:r>
              <a:rPr lang="en-US" sz="2000" b="1" dirty="0" smtClean="0"/>
              <a:t>{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var</a:t>
            </a:r>
            <a:r>
              <a:rPr lang="en-US" sz="2400" dirty="0" smtClean="0"/>
              <a:t> </a:t>
            </a:r>
            <a:r>
              <a:rPr lang="en-US" sz="2400" i="1" dirty="0" smtClean="0"/>
              <a:t>nearest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centers</a:t>
            </a:r>
            <a:r>
              <a:rPr lang="en-US" sz="2400" dirty="0" err="1" smtClean="0"/>
              <a:t>.First</a:t>
            </a:r>
            <a:r>
              <a:rPr lang="en-US" sz="2400" dirty="0" smtClean="0"/>
              <a:t>();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foreach</a:t>
            </a:r>
            <a:r>
              <a:rPr lang="en-US" sz="2400" dirty="0" smtClean="0"/>
              <a:t> (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i="1" dirty="0" smtClean="0"/>
              <a:t>center</a:t>
            </a:r>
            <a:r>
              <a:rPr lang="en-US" sz="2400" dirty="0" smtClean="0"/>
              <a:t> in </a:t>
            </a:r>
            <a:r>
              <a:rPr lang="en-US" sz="2400" i="1" dirty="0" smtClean="0"/>
              <a:t>centers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  </a:t>
            </a:r>
            <a:r>
              <a:rPr lang="en-US" sz="2400" b="1" dirty="0" smtClean="0"/>
              <a:t>if</a:t>
            </a:r>
            <a:r>
              <a:rPr lang="en-US" sz="2400" dirty="0" smtClean="0"/>
              <a:t> ((</a:t>
            </a:r>
            <a:r>
              <a:rPr lang="en-US" sz="2400" i="1" dirty="0" smtClean="0"/>
              <a:t>point</a:t>
            </a:r>
            <a:r>
              <a:rPr lang="en-US" sz="2400" dirty="0" smtClean="0"/>
              <a:t> - </a:t>
            </a:r>
            <a:r>
              <a:rPr lang="en-US" sz="2400" i="1" dirty="0" smtClean="0"/>
              <a:t>center</a:t>
            </a:r>
            <a:r>
              <a:rPr lang="en-US" sz="2400" dirty="0" smtClean="0"/>
              <a:t>).Norm() &lt; (</a:t>
            </a:r>
            <a:r>
              <a:rPr lang="en-US" sz="2400" i="1" dirty="0" smtClean="0"/>
              <a:t>point</a:t>
            </a:r>
            <a:r>
              <a:rPr lang="en-US" sz="2400" dirty="0" smtClean="0"/>
              <a:t> - </a:t>
            </a:r>
            <a:r>
              <a:rPr lang="en-US" sz="2400" i="1" dirty="0" smtClean="0"/>
              <a:t>nearest</a:t>
            </a:r>
            <a:r>
              <a:rPr lang="en-US" sz="2400" dirty="0" smtClean="0"/>
              <a:t>).Norm())</a:t>
            </a:r>
          </a:p>
          <a:p>
            <a:r>
              <a:rPr lang="en-US" sz="2400" dirty="0" smtClean="0"/>
              <a:t>            </a:t>
            </a:r>
            <a:r>
              <a:rPr lang="en-US" sz="2400" i="1" dirty="0" smtClean="0"/>
              <a:t>nearest</a:t>
            </a:r>
            <a:r>
              <a:rPr lang="en-US" sz="2400" dirty="0" smtClean="0"/>
              <a:t> = </a:t>
            </a:r>
            <a:r>
              <a:rPr lang="en-US" sz="2400" i="1" dirty="0" smtClean="0"/>
              <a:t>center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return</a:t>
            </a:r>
            <a:r>
              <a:rPr lang="en-US" sz="2400" dirty="0" smtClean="0"/>
              <a:t> </a:t>
            </a:r>
            <a:r>
              <a:rPr lang="en-US" sz="2400" i="1" dirty="0" smtClean="0"/>
              <a:t>nearest</a:t>
            </a:r>
            <a:r>
              <a:rPr lang="en-US" sz="2400" dirty="0" smtClean="0"/>
              <a:t>;</a:t>
            </a:r>
          </a:p>
          <a:p>
            <a:r>
              <a:rPr lang="en-US" sz="2000" b="1" dirty="0" smtClean="0"/>
              <a:t>}</a:t>
            </a:r>
          </a:p>
          <a:p>
            <a:endParaRPr lang="en-US" sz="1400" dirty="0" smtClean="0"/>
          </a:p>
          <a:p>
            <a:r>
              <a:rPr lang="en-US" sz="2400" dirty="0" err="1" smtClean="0"/>
              <a:t>IQueryable</a:t>
            </a:r>
            <a:r>
              <a:rPr lang="en-US" sz="2400" dirty="0" smtClean="0"/>
              <a:t>&lt;Vector&gt; </a:t>
            </a:r>
            <a:r>
              <a:rPr lang="en-US" sz="2400" u="sng" dirty="0" err="1" smtClean="0"/>
              <a:t>KMeansStep</a:t>
            </a:r>
            <a:r>
              <a:rPr lang="en-US" sz="2400" dirty="0" smtClean="0"/>
              <a:t>(</a:t>
            </a:r>
            <a:r>
              <a:rPr lang="en-US" sz="2400" dirty="0" err="1" smtClean="0"/>
              <a:t>IQueryable</a:t>
            </a:r>
            <a:r>
              <a:rPr lang="en-US" sz="2400" dirty="0" smtClean="0"/>
              <a:t>&lt;Vector&gt; </a:t>
            </a:r>
            <a:r>
              <a:rPr lang="en-US" sz="2400" i="1" dirty="0" smtClean="0"/>
              <a:t>vectors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                                                       </a:t>
            </a:r>
            <a:r>
              <a:rPr lang="en-US" sz="2400" dirty="0" err="1" smtClean="0"/>
              <a:t>IQueryable</a:t>
            </a:r>
            <a:r>
              <a:rPr lang="en-US" sz="2400" dirty="0" smtClean="0"/>
              <a:t>&lt;Vector&gt; </a:t>
            </a:r>
            <a:r>
              <a:rPr lang="en-US" sz="2400" i="1" dirty="0" smtClean="0"/>
              <a:t>centers</a:t>
            </a:r>
            <a:r>
              <a:rPr lang="en-US" sz="2400" dirty="0" smtClean="0"/>
              <a:t>) </a:t>
            </a:r>
          </a:p>
          <a:p>
            <a:r>
              <a:rPr lang="en-US" sz="2000" b="1" dirty="0" smtClean="0"/>
              <a:t>{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return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vectors</a:t>
            </a:r>
            <a:r>
              <a:rPr lang="en-US" sz="2400" dirty="0" err="1" smtClean="0"/>
              <a:t>.GroupBy</a:t>
            </a:r>
            <a:r>
              <a:rPr lang="en-US" sz="2400" dirty="0" smtClean="0"/>
              <a:t>(</a:t>
            </a:r>
            <a:r>
              <a:rPr lang="en-US" sz="2400" i="1" dirty="0" smtClean="0"/>
              <a:t>vector</a:t>
            </a:r>
            <a:r>
              <a:rPr lang="en-US" sz="2400" dirty="0" smtClean="0"/>
              <a:t> =&gt; </a:t>
            </a:r>
            <a:r>
              <a:rPr lang="en-US" sz="2400" dirty="0" err="1" smtClean="0"/>
              <a:t>NearestCenter</a:t>
            </a:r>
            <a:r>
              <a:rPr lang="en-US" sz="2400" dirty="0" smtClean="0"/>
              <a:t>(</a:t>
            </a:r>
            <a:r>
              <a:rPr lang="en-US" sz="2400" i="1" dirty="0" smtClean="0"/>
              <a:t>vector</a:t>
            </a:r>
            <a:r>
              <a:rPr lang="en-US" sz="2400" dirty="0" smtClean="0"/>
              <a:t>, </a:t>
            </a:r>
            <a:r>
              <a:rPr lang="en-US" sz="2400" i="1" dirty="0" smtClean="0"/>
              <a:t>centers</a:t>
            </a:r>
            <a:r>
              <a:rPr lang="en-US" sz="2400" dirty="0" smtClean="0"/>
              <a:t>))</a:t>
            </a:r>
          </a:p>
          <a:p>
            <a:r>
              <a:rPr lang="en-US" sz="2400" dirty="0" smtClean="0"/>
              <a:t>                             .Select(</a:t>
            </a:r>
            <a:r>
              <a:rPr lang="en-US" sz="2400" i="1" dirty="0" smtClean="0"/>
              <a:t>g</a:t>
            </a:r>
            <a:r>
              <a:rPr lang="en-US" sz="2400" dirty="0" smtClean="0"/>
              <a:t> =&gt; </a:t>
            </a:r>
            <a:r>
              <a:rPr lang="en-US" sz="2400" i="1" dirty="0" err="1" smtClean="0"/>
              <a:t>g</a:t>
            </a:r>
            <a:r>
              <a:rPr lang="en-US" sz="2400" dirty="0" err="1" smtClean="0"/>
              <a:t>.Aggregate</a:t>
            </a:r>
            <a:r>
              <a:rPr lang="en-US" sz="2400" dirty="0" smtClean="0"/>
              <a:t>((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y</a:t>
            </a:r>
            <a:r>
              <a:rPr lang="en-US" sz="2400" dirty="0" smtClean="0"/>
              <a:t>) =&gt; 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y</a:t>
            </a:r>
            <a:r>
              <a:rPr lang="en-US" sz="2400" dirty="0" smtClean="0"/>
              <a:t>) / </a:t>
            </a:r>
            <a:r>
              <a:rPr lang="en-US" sz="2400" i="1" dirty="0" err="1" smtClean="0"/>
              <a:t>g</a:t>
            </a:r>
            <a:r>
              <a:rPr lang="en-US" sz="2400" dirty="0" err="1" smtClean="0"/>
              <a:t>.Count</a:t>
            </a:r>
            <a:r>
              <a:rPr lang="en-US" sz="2400" dirty="0" smtClean="0"/>
              <a:t>());</a:t>
            </a:r>
          </a:p>
          <a:p>
            <a:r>
              <a:rPr lang="en-US" sz="2000" b="1" dirty="0" smtClean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219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Budiu</a:t>
            </a:r>
            <a:r>
              <a:rPr lang="en-US" sz="2000" b="1" i="1" dirty="0" smtClean="0"/>
              <a:t> et al, Chapter 3</a:t>
            </a:r>
            <a:endParaRPr lang="en-US" sz="2000" b="1" i="1" dirty="0"/>
          </a:p>
        </p:txBody>
      </p:sp>
      <p:sp>
        <p:nvSpPr>
          <p:cNvPr id="6" name="Oval 5"/>
          <p:cNvSpPr/>
          <p:nvPr/>
        </p:nvSpPr>
        <p:spPr>
          <a:xfrm>
            <a:off x="4800600" y="5638800"/>
            <a:ext cx="4038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0" y="6019800"/>
            <a:ext cx="3200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2359E-6 L -0.50416 -0.5938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DryadLINQ</a:t>
            </a:r>
            <a:r>
              <a:rPr lang="en-US" dirty="0" smtClean="0"/>
              <a:t>:</a:t>
            </a:r>
            <a:r>
              <a:rPr lang="en-US" i="1" dirty="0" smtClean="0"/>
              <a:t> k</a:t>
            </a:r>
            <a:r>
              <a:rPr lang="en-US" dirty="0" smtClean="0"/>
              <a:t>-means execution plan 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144780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124200" y="2514600"/>
            <a:ext cx="2971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4495800"/>
            <a:ext cx="2971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Takeaways on </a:t>
            </a:r>
            <a:r>
              <a:rPr lang="en-US" dirty="0" err="1" smtClean="0"/>
              <a:t>MapReduce</a:t>
            </a:r>
            <a:r>
              <a:rPr lang="en-US" dirty="0" smtClean="0"/>
              <a:t> wrappers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Machine learning in SQL is fairly awkward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err="1" smtClean="0"/>
              <a:t>DryadLINQ</a:t>
            </a:r>
            <a:r>
              <a:rPr lang="en-US" dirty="0" smtClean="0"/>
              <a:t> looks much more suitable</a:t>
            </a:r>
          </a:p>
          <a:p>
            <a:pPr lvl="1"/>
            <a:r>
              <a:rPr lang="en-US" dirty="0"/>
              <a:t>Beta available at </a:t>
            </a:r>
            <a:r>
              <a:rPr lang="en-US" sz="1400" dirty="0">
                <a:hlinkClick r:id="rId2"/>
              </a:rPr>
              <a:t>http://blogs.technet.com/b/windowshpc/archive/2011/07/07/announcing-linq-to-hpc-beta-2.aspx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 out Chapter 3 for a </a:t>
            </a:r>
            <a:r>
              <a:rPr lang="en-US" b="1" dirty="0" err="1" smtClean="0">
                <a:solidFill>
                  <a:srgbClr val="FF0000"/>
                </a:solidFill>
              </a:rPr>
              <a:t>Kinect</a:t>
            </a:r>
            <a:r>
              <a:rPr lang="en-US" b="1" dirty="0" smtClean="0">
                <a:solidFill>
                  <a:srgbClr val="FF0000"/>
                </a:solidFill>
              </a:rPr>
              <a:t> application!!!</a:t>
            </a:r>
          </a:p>
          <a:p>
            <a:r>
              <a:rPr lang="en-US" dirty="0" smtClean="0"/>
              <a:t>Writing high-level code requires deep understanding of low-level processes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HPC Clusters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baseline="0" dirty="0" smtClean="0"/>
                        <a:t>MPI / </a:t>
                      </a:r>
                      <a:r>
                        <a:rPr lang="en-US" sz="3000" b="1" dirty="0" err="1" smtClean="0"/>
                        <a:t>MapReduce</a:t>
                      </a:r>
                      <a:endParaRPr lang="en-US" sz="3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Terabytes</a:t>
                      </a:r>
                      <a:endParaRPr lang="en-US" sz="3000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age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has gone mobile</a:t>
            </a:r>
          </a:p>
          <a:p>
            <a:pPr lvl="1"/>
            <a:r>
              <a:rPr lang="en-US" dirty="0" smtClean="0"/>
              <a:t>5 billion </a:t>
            </a:r>
            <a:r>
              <a:rPr lang="en-US" dirty="0" err="1" smtClean="0"/>
              <a:t>cellphones</a:t>
            </a:r>
            <a:r>
              <a:rPr lang="en-US" dirty="0" smtClean="0"/>
              <a:t> produce daily data</a:t>
            </a:r>
          </a:p>
          <a:p>
            <a:r>
              <a:rPr lang="en-US" dirty="0" smtClean="0"/>
              <a:t>Social networks have gone online</a:t>
            </a:r>
          </a:p>
          <a:p>
            <a:pPr lvl="1"/>
            <a:r>
              <a:rPr lang="en-US" dirty="0" smtClean="0"/>
              <a:t>Twitter produces 200M tweets a day</a:t>
            </a:r>
          </a:p>
          <a:p>
            <a:r>
              <a:rPr lang="en-US" dirty="0" err="1" smtClean="0"/>
              <a:t>Crowdsourcing</a:t>
            </a:r>
            <a:r>
              <a:rPr lang="en-US" dirty="0" smtClean="0"/>
              <a:t> is the reality</a:t>
            </a:r>
          </a:p>
          <a:p>
            <a:pPr lvl="1"/>
            <a:r>
              <a:rPr lang="en-US" dirty="0" smtClean="0"/>
              <a:t>Labeling of 100,000+ data instances is doable</a:t>
            </a:r>
          </a:p>
          <a:p>
            <a:pPr lvl="2"/>
            <a:r>
              <a:rPr lang="en-US" dirty="0" smtClean="0"/>
              <a:t>Within a week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953000"/>
          </a:xfrm>
        </p:spPr>
        <p:txBody>
          <a:bodyPr/>
          <a:lstStyle/>
          <a:p>
            <a:r>
              <a:rPr lang="en-US" dirty="0" smtClean="0"/>
              <a:t>High Performance Computing clusters / blades / supercomputers</a:t>
            </a:r>
          </a:p>
          <a:p>
            <a:pPr lvl="1"/>
            <a:r>
              <a:rPr lang="en-US" dirty="0" smtClean="0"/>
              <a:t>Thousands of cores</a:t>
            </a:r>
          </a:p>
          <a:p>
            <a:r>
              <a:rPr lang="en-US" dirty="0" smtClean="0"/>
              <a:t>Great variety of architectural choices</a:t>
            </a:r>
          </a:p>
          <a:p>
            <a:pPr lvl="1"/>
            <a:r>
              <a:rPr lang="en-US" dirty="0" smtClean="0"/>
              <a:t>Disk organization, cache, communication etc.</a:t>
            </a:r>
          </a:p>
          <a:p>
            <a:r>
              <a:rPr lang="en-US" dirty="0" smtClean="0"/>
              <a:t>Fault tolerance mechanisms are not crucial</a:t>
            </a:r>
          </a:p>
          <a:p>
            <a:pPr lvl="1"/>
            <a:r>
              <a:rPr lang="en-US" dirty="0" smtClean="0"/>
              <a:t>Hardware failures are rare</a:t>
            </a:r>
          </a:p>
          <a:p>
            <a:r>
              <a:rPr lang="en-US" dirty="0" smtClean="0"/>
              <a:t>Most typical communication protocol: MPI</a:t>
            </a:r>
          </a:p>
          <a:p>
            <a:pPr lvl="1"/>
            <a:r>
              <a:rPr lang="en-US" dirty="0" smtClean="0"/>
              <a:t>Message Passing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Gropp</a:t>
            </a:r>
            <a:r>
              <a:rPr lang="en-US" sz="2000" b="1" i="1" dirty="0" smtClean="0"/>
              <a:t> et al, MIT Press 1994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Interface (MPI)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Runtime communication library</a:t>
            </a:r>
          </a:p>
          <a:p>
            <a:pPr lvl="1"/>
            <a:r>
              <a:rPr lang="en-US" dirty="0" smtClean="0"/>
              <a:t>Available for many programming languages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MPI_Bsend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(void* buffer,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destID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Serialization is on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MPI_Recv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(void* buffer,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size,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sourceID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Will wait until receives it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MPI_Bcast</a:t>
            </a:r>
            <a:r>
              <a:rPr lang="en-US" dirty="0" smtClean="0"/>
              <a:t> – broadcasts a message</a:t>
            </a:r>
          </a:p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MPI_Barrier</a:t>
            </a:r>
            <a:r>
              <a:rPr lang="en-US" dirty="0" smtClean="0"/>
              <a:t> – synchronizes all processes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vs.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4038600" cy="5105400"/>
          </a:xfrm>
        </p:spPr>
        <p:txBody>
          <a:bodyPr/>
          <a:lstStyle/>
          <a:p>
            <a:r>
              <a:rPr lang="en-US" dirty="0" smtClean="0"/>
              <a:t>MPI is a generic framework</a:t>
            </a:r>
          </a:p>
          <a:p>
            <a:pPr lvl="1"/>
            <a:r>
              <a:rPr lang="en-US" dirty="0" smtClean="0"/>
              <a:t>Processes send messages to other processes</a:t>
            </a:r>
          </a:p>
          <a:p>
            <a:pPr lvl="1"/>
            <a:r>
              <a:rPr lang="en-US" dirty="0" smtClean="0"/>
              <a:t>Any computation graph can be built</a:t>
            </a:r>
          </a:p>
          <a:p>
            <a:r>
              <a:rPr lang="en-US" dirty="0" smtClean="0"/>
              <a:t>Most suitable for the master/slave model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04800" y="1600200"/>
            <a:ext cx="2209800" cy="1143000"/>
            <a:chOff x="304800" y="1752600"/>
            <a:chExt cx="2209800" cy="1143000"/>
          </a:xfrm>
        </p:grpSpPr>
        <p:sp>
          <p:nvSpPr>
            <p:cNvPr id="4" name="Oval 3"/>
            <p:cNvSpPr/>
            <p:nvPr/>
          </p:nvSpPr>
          <p:spPr>
            <a:xfrm>
              <a:off x="3048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24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336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8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" idx="4"/>
              <a:endCxn id="8" idx="0"/>
            </p:cNvCxnSpPr>
            <p:nvPr/>
          </p:nvCxnSpPr>
          <p:spPr>
            <a:xfrm rot="16200000" flipH="1">
              <a:off x="457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" idx="4"/>
              <a:endCxn id="9" idx="0"/>
            </p:cNvCxnSpPr>
            <p:nvPr/>
          </p:nvCxnSpPr>
          <p:spPr>
            <a:xfrm rot="16200000" flipH="1">
              <a:off x="10668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" idx="4"/>
              <a:endCxn id="10" idx="0"/>
            </p:cNvCxnSpPr>
            <p:nvPr/>
          </p:nvCxnSpPr>
          <p:spPr>
            <a:xfrm rot="16200000" flipH="1">
              <a:off x="1676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7" idx="4"/>
              <a:endCxn id="10" idx="0"/>
            </p:cNvCxnSpPr>
            <p:nvPr/>
          </p:nvCxnSpPr>
          <p:spPr>
            <a:xfrm rot="5400000">
              <a:off x="1981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" idx="4"/>
              <a:endCxn id="9" idx="0"/>
            </p:cNvCxnSpPr>
            <p:nvPr/>
          </p:nvCxnSpPr>
          <p:spPr>
            <a:xfrm rot="5400000">
              <a:off x="1371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" idx="4"/>
              <a:endCxn id="8" idx="0"/>
            </p:cNvCxnSpPr>
            <p:nvPr/>
          </p:nvCxnSpPr>
          <p:spPr>
            <a:xfrm rot="5400000">
              <a:off x="7620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" idx="4"/>
              <a:endCxn id="9" idx="0"/>
            </p:cNvCxnSpPr>
            <p:nvPr/>
          </p:nvCxnSpPr>
          <p:spPr>
            <a:xfrm rot="16200000" flipH="1">
              <a:off x="7620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" idx="4"/>
              <a:endCxn id="9" idx="0"/>
            </p:cNvCxnSpPr>
            <p:nvPr/>
          </p:nvCxnSpPr>
          <p:spPr>
            <a:xfrm rot="5400000">
              <a:off x="16764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" idx="4"/>
              <a:endCxn id="10" idx="0"/>
            </p:cNvCxnSpPr>
            <p:nvPr/>
          </p:nvCxnSpPr>
          <p:spPr>
            <a:xfrm rot="16200000" flipH="1">
              <a:off x="13716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" idx="0"/>
              <a:endCxn id="6" idx="4"/>
            </p:cNvCxnSpPr>
            <p:nvPr/>
          </p:nvCxnSpPr>
          <p:spPr>
            <a:xfrm rot="5400000" flipH="1" flipV="1">
              <a:off x="1066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" idx="4"/>
              <a:endCxn id="10" idx="0"/>
            </p:cNvCxnSpPr>
            <p:nvPr/>
          </p:nvCxnSpPr>
          <p:spPr>
            <a:xfrm rot="16200000" flipH="1">
              <a:off x="10668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" idx="4"/>
              <a:endCxn id="8" idx="0"/>
            </p:cNvCxnSpPr>
            <p:nvPr/>
          </p:nvCxnSpPr>
          <p:spPr>
            <a:xfrm rot="5400000">
              <a:off x="13716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04800" y="3124200"/>
            <a:ext cx="2209800" cy="1143000"/>
            <a:chOff x="304800" y="1752600"/>
            <a:chExt cx="2209800" cy="1143000"/>
          </a:xfrm>
        </p:grpSpPr>
        <p:sp>
          <p:nvSpPr>
            <p:cNvPr id="123" name="Oval 122"/>
            <p:cNvSpPr/>
            <p:nvPr/>
          </p:nvSpPr>
          <p:spPr>
            <a:xfrm>
              <a:off x="3048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9144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524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1336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09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219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828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stCxn id="123" idx="4"/>
              <a:endCxn id="127" idx="0"/>
            </p:cNvCxnSpPr>
            <p:nvPr/>
          </p:nvCxnSpPr>
          <p:spPr>
            <a:xfrm rot="16200000" flipH="1">
              <a:off x="457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4" idx="4"/>
              <a:endCxn id="128" idx="0"/>
            </p:cNvCxnSpPr>
            <p:nvPr/>
          </p:nvCxnSpPr>
          <p:spPr>
            <a:xfrm rot="16200000" flipH="1">
              <a:off x="10668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5" idx="4"/>
              <a:endCxn id="129" idx="0"/>
            </p:cNvCxnSpPr>
            <p:nvPr/>
          </p:nvCxnSpPr>
          <p:spPr>
            <a:xfrm rot="16200000" flipH="1">
              <a:off x="1676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6" idx="4"/>
              <a:endCxn id="129" idx="0"/>
            </p:cNvCxnSpPr>
            <p:nvPr/>
          </p:nvCxnSpPr>
          <p:spPr>
            <a:xfrm rot="5400000">
              <a:off x="1981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5" idx="4"/>
              <a:endCxn id="128" idx="0"/>
            </p:cNvCxnSpPr>
            <p:nvPr/>
          </p:nvCxnSpPr>
          <p:spPr>
            <a:xfrm rot="5400000">
              <a:off x="1371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4" idx="4"/>
              <a:endCxn id="127" idx="0"/>
            </p:cNvCxnSpPr>
            <p:nvPr/>
          </p:nvCxnSpPr>
          <p:spPr>
            <a:xfrm rot="5400000">
              <a:off x="7620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3" idx="4"/>
              <a:endCxn id="128" idx="0"/>
            </p:cNvCxnSpPr>
            <p:nvPr/>
          </p:nvCxnSpPr>
          <p:spPr>
            <a:xfrm rot="16200000" flipH="1">
              <a:off x="7620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6" idx="4"/>
              <a:endCxn id="128" idx="0"/>
            </p:cNvCxnSpPr>
            <p:nvPr/>
          </p:nvCxnSpPr>
          <p:spPr>
            <a:xfrm rot="5400000">
              <a:off x="16764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4" idx="4"/>
              <a:endCxn id="129" idx="0"/>
            </p:cNvCxnSpPr>
            <p:nvPr/>
          </p:nvCxnSpPr>
          <p:spPr>
            <a:xfrm rot="16200000" flipH="1">
              <a:off x="13716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7" idx="0"/>
              <a:endCxn id="125" idx="4"/>
            </p:cNvCxnSpPr>
            <p:nvPr/>
          </p:nvCxnSpPr>
          <p:spPr>
            <a:xfrm rot="5400000" flipH="1" flipV="1">
              <a:off x="1066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3" idx="4"/>
              <a:endCxn id="129" idx="0"/>
            </p:cNvCxnSpPr>
            <p:nvPr/>
          </p:nvCxnSpPr>
          <p:spPr>
            <a:xfrm rot="16200000" flipH="1">
              <a:off x="10668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6" idx="4"/>
              <a:endCxn id="127" idx="0"/>
            </p:cNvCxnSpPr>
            <p:nvPr/>
          </p:nvCxnSpPr>
          <p:spPr>
            <a:xfrm rot="5400000">
              <a:off x="13716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04800" y="4648200"/>
            <a:ext cx="2209800" cy="1143000"/>
            <a:chOff x="304800" y="1752600"/>
            <a:chExt cx="2209800" cy="1143000"/>
          </a:xfrm>
        </p:grpSpPr>
        <p:sp>
          <p:nvSpPr>
            <p:cNvPr id="143" name="Oval 142"/>
            <p:cNvSpPr/>
            <p:nvPr/>
          </p:nvSpPr>
          <p:spPr>
            <a:xfrm>
              <a:off x="3048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9144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524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1336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09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219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828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3" idx="4"/>
              <a:endCxn id="147" idx="0"/>
            </p:cNvCxnSpPr>
            <p:nvPr/>
          </p:nvCxnSpPr>
          <p:spPr>
            <a:xfrm rot="16200000" flipH="1">
              <a:off x="457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4" idx="4"/>
              <a:endCxn id="148" idx="0"/>
            </p:cNvCxnSpPr>
            <p:nvPr/>
          </p:nvCxnSpPr>
          <p:spPr>
            <a:xfrm rot="16200000" flipH="1">
              <a:off x="10668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5" idx="4"/>
              <a:endCxn id="149" idx="0"/>
            </p:cNvCxnSpPr>
            <p:nvPr/>
          </p:nvCxnSpPr>
          <p:spPr>
            <a:xfrm rot="16200000" flipH="1">
              <a:off x="1676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6" idx="4"/>
              <a:endCxn id="149" idx="0"/>
            </p:cNvCxnSpPr>
            <p:nvPr/>
          </p:nvCxnSpPr>
          <p:spPr>
            <a:xfrm rot="5400000">
              <a:off x="19812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5" idx="4"/>
              <a:endCxn id="148" idx="0"/>
            </p:cNvCxnSpPr>
            <p:nvPr/>
          </p:nvCxnSpPr>
          <p:spPr>
            <a:xfrm rot="5400000">
              <a:off x="1371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4" idx="4"/>
              <a:endCxn id="147" idx="0"/>
            </p:cNvCxnSpPr>
            <p:nvPr/>
          </p:nvCxnSpPr>
          <p:spPr>
            <a:xfrm rot="5400000">
              <a:off x="7620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3" idx="4"/>
              <a:endCxn id="148" idx="0"/>
            </p:cNvCxnSpPr>
            <p:nvPr/>
          </p:nvCxnSpPr>
          <p:spPr>
            <a:xfrm rot="16200000" flipH="1">
              <a:off x="7620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6" idx="4"/>
              <a:endCxn id="148" idx="0"/>
            </p:cNvCxnSpPr>
            <p:nvPr/>
          </p:nvCxnSpPr>
          <p:spPr>
            <a:xfrm rot="5400000">
              <a:off x="16764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4" idx="4"/>
              <a:endCxn id="149" idx="0"/>
            </p:cNvCxnSpPr>
            <p:nvPr/>
          </p:nvCxnSpPr>
          <p:spPr>
            <a:xfrm rot="16200000" flipH="1">
              <a:off x="13716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47" idx="0"/>
              <a:endCxn id="145" idx="4"/>
            </p:cNvCxnSpPr>
            <p:nvPr/>
          </p:nvCxnSpPr>
          <p:spPr>
            <a:xfrm rot="5400000" flipH="1" flipV="1">
              <a:off x="1066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3" idx="4"/>
              <a:endCxn id="149" idx="0"/>
            </p:cNvCxnSpPr>
            <p:nvPr/>
          </p:nvCxnSpPr>
          <p:spPr>
            <a:xfrm rot="16200000" flipH="1">
              <a:off x="10668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46" idx="4"/>
              <a:endCxn id="147" idx="0"/>
            </p:cNvCxnSpPr>
            <p:nvPr/>
          </p:nvCxnSpPr>
          <p:spPr>
            <a:xfrm rot="5400000">
              <a:off x="1371600" y="1562100"/>
              <a:ext cx="381000" cy="152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194"/>
          <p:cNvSpPr/>
          <p:nvPr/>
        </p:nvSpPr>
        <p:spPr>
          <a:xfrm flipV="1">
            <a:off x="27432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 flipV="1">
            <a:off x="33528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 flipV="1">
            <a:off x="39624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flipV="1">
            <a:off x="45720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flipV="1">
            <a:off x="36576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/>
        </p:nvGrpSpPr>
        <p:grpSpPr>
          <a:xfrm>
            <a:off x="2933700" y="1981200"/>
            <a:ext cx="1828800" cy="381000"/>
            <a:chOff x="3086100" y="2057400"/>
            <a:chExt cx="1828800" cy="381000"/>
          </a:xfrm>
        </p:grpSpPr>
        <p:cxnSp>
          <p:nvCxnSpPr>
            <p:cNvPr id="203" name="Straight Connector 202"/>
            <p:cNvCxnSpPr>
              <a:stCxn id="196" idx="4"/>
              <a:endCxn id="200" idx="0"/>
            </p:cNvCxnSpPr>
            <p:nvPr/>
          </p:nvCxnSpPr>
          <p:spPr>
            <a:xfrm rot="5400000" flipH="1" flipV="1">
              <a:off x="3657600" y="20955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97" idx="4"/>
              <a:endCxn id="200" idx="0"/>
            </p:cNvCxnSpPr>
            <p:nvPr/>
          </p:nvCxnSpPr>
          <p:spPr>
            <a:xfrm rot="16200000" flipV="1">
              <a:off x="3962400" y="20955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95" idx="4"/>
              <a:endCxn id="200" idx="0"/>
            </p:cNvCxnSpPr>
            <p:nvPr/>
          </p:nvCxnSpPr>
          <p:spPr>
            <a:xfrm rot="5400000" flipH="1" flipV="1">
              <a:off x="3352800" y="17907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8" idx="4"/>
              <a:endCxn id="200" idx="0"/>
            </p:cNvCxnSpPr>
            <p:nvPr/>
          </p:nvCxnSpPr>
          <p:spPr>
            <a:xfrm rot="16200000" flipV="1">
              <a:off x="4267200" y="17907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2743200" y="3124200"/>
            <a:ext cx="2209800" cy="1143000"/>
            <a:chOff x="2895600" y="1752600"/>
            <a:chExt cx="2209800" cy="1143000"/>
          </a:xfrm>
        </p:grpSpPr>
        <p:sp>
          <p:nvSpPr>
            <p:cNvPr id="216" name="Oval 215"/>
            <p:cNvSpPr/>
            <p:nvPr/>
          </p:nvSpPr>
          <p:spPr>
            <a:xfrm flipV="1">
              <a:off x="2895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flipV="1">
              <a:off x="3505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flipV="1">
              <a:off x="4114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 flipV="1">
              <a:off x="47244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 flipV="1">
              <a:off x="3810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217" idx="4"/>
              <a:endCxn id="220" idx="0"/>
            </p:cNvCxnSpPr>
            <p:nvPr/>
          </p:nvCxnSpPr>
          <p:spPr>
            <a:xfrm rot="5400000" flipH="1" flipV="1">
              <a:off x="3657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18" idx="4"/>
              <a:endCxn id="220" idx="0"/>
            </p:cNvCxnSpPr>
            <p:nvPr/>
          </p:nvCxnSpPr>
          <p:spPr>
            <a:xfrm rot="16200000" flipV="1">
              <a:off x="3962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4"/>
              <a:endCxn id="220" idx="0"/>
            </p:cNvCxnSpPr>
            <p:nvPr/>
          </p:nvCxnSpPr>
          <p:spPr>
            <a:xfrm rot="5400000" flipH="1" flipV="1">
              <a:off x="3352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19" idx="4"/>
              <a:endCxn id="220" idx="0"/>
            </p:cNvCxnSpPr>
            <p:nvPr/>
          </p:nvCxnSpPr>
          <p:spPr>
            <a:xfrm rot="16200000" flipV="1">
              <a:off x="42672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 flipV="1">
            <a:off x="2971800" y="2743200"/>
            <a:ext cx="1828800" cy="381000"/>
            <a:chOff x="3086100" y="2133600"/>
            <a:chExt cx="1828800" cy="381000"/>
          </a:xfrm>
        </p:grpSpPr>
        <p:cxnSp>
          <p:nvCxnSpPr>
            <p:cNvPr id="227" name="Straight Connector 226"/>
            <p:cNvCxnSpPr/>
            <p:nvPr/>
          </p:nvCxnSpPr>
          <p:spPr>
            <a:xfrm rot="5400000" flipH="1" flipV="1">
              <a:off x="3657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V="1">
              <a:off x="3962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352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V="1">
              <a:off x="42672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2743200" y="4648200"/>
            <a:ext cx="2209800" cy="1143000"/>
            <a:chOff x="2895600" y="1752600"/>
            <a:chExt cx="2209800" cy="1143000"/>
          </a:xfrm>
        </p:grpSpPr>
        <p:sp>
          <p:nvSpPr>
            <p:cNvPr id="232" name="Oval 231"/>
            <p:cNvSpPr/>
            <p:nvPr/>
          </p:nvSpPr>
          <p:spPr>
            <a:xfrm flipV="1">
              <a:off x="28956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flipV="1">
              <a:off x="35052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flipV="1">
              <a:off x="41148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flipV="1">
              <a:off x="4724400" y="2514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flipV="1">
              <a:off x="3810000" y="1752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/>
            <p:cNvCxnSpPr>
              <a:stCxn id="233" idx="4"/>
              <a:endCxn id="236" idx="0"/>
            </p:cNvCxnSpPr>
            <p:nvPr/>
          </p:nvCxnSpPr>
          <p:spPr>
            <a:xfrm rot="5400000" flipH="1" flipV="1">
              <a:off x="3657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4" idx="4"/>
              <a:endCxn id="236" idx="0"/>
            </p:cNvCxnSpPr>
            <p:nvPr/>
          </p:nvCxnSpPr>
          <p:spPr>
            <a:xfrm rot="16200000" flipV="1">
              <a:off x="3962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32" idx="4"/>
              <a:endCxn id="236" idx="0"/>
            </p:cNvCxnSpPr>
            <p:nvPr/>
          </p:nvCxnSpPr>
          <p:spPr>
            <a:xfrm rot="5400000" flipH="1" flipV="1">
              <a:off x="3352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5" idx="4"/>
              <a:endCxn id="236" idx="0"/>
            </p:cNvCxnSpPr>
            <p:nvPr/>
          </p:nvCxnSpPr>
          <p:spPr>
            <a:xfrm rot="16200000" flipV="1">
              <a:off x="42672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 flipV="1">
            <a:off x="2971800" y="4267200"/>
            <a:ext cx="1828800" cy="381000"/>
            <a:chOff x="3086100" y="2133600"/>
            <a:chExt cx="1828800" cy="381000"/>
          </a:xfrm>
        </p:grpSpPr>
        <p:cxnSp>
          <p:nvCxnSpPr>
            <p:cNvPr id="242" name="Straight Connector 241"/>
            <p:cNvCxnSpPr/>
            <p:nvPr/>
          </p:nvCxnSpPr>
          <p:spPr>
            <a:xfrm rot="5400000" flipH="1" flipV="1">
              <a:off x="3657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16200000" flipV="1">
              <a:off x="3962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 flipH="1" flipV="1">
              <a:off x="3352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6200000" flipV="1">
              <a:off x="42672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flipV="1">
            <a:off x="2971800" y="5791200"/>
            <a:ext cx="1828800" cy="381000"/>
            <a:chOff x="3086100" y="2133600"/>
            <a:chExt cx="1828800" cy="381000"/>
          </a:xfrm>
        </p:grpSpPr>
        <p:cxnSp>
          <p:nvCxnSpPr>
            <p:cNvPr id="247" name="Straight Connector 246"/>
            <p:cNvCxnSpPr/>
            <p:nvPr/>
          </p:nvCxnSpPr>
          <p:spPr>
            <a:xfrm rot="5400000" flipH="1" flipV="1">
              <a:off x="36576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V="1">
              <a:off x="3962400" y="2171700"/>
              <a:ext cx="3810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33528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16200000" flipV="1">
              <a:off x="4267200" y="1866900"/>
              <a:ext cx="381000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Oval 250"/>
          <p:cNvSpPr/>
          <p:nvPr/>
        </p:nvSpPr>
        <p:spPr>
          <a:xfrm flipV="1">
            <a:off x="3657600" y="617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using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Slaves read data portions</a:t>
            </a:r>
          </a:p>
          <a:p>
            <a:r>
              <a:rPr lang="en-US" dirty="0" smtClean="0"/>
              <a:t>Master </a:t>
            </a:r>
            <a:r>
              <a:rPr lang="en-US" b="1" dirty="0" smtClean="0"/>
              <a:t>broadcasts </a:t>
            </a:r>
            <a:r>
              <a:rPr lang="en-US" b="1" dirty="0" err="1" smtClean="0"/>
              <a:t>centroids</a:t>
            </a:r>
            <a:r>
              <a:rPr lang="en-US" b="1" dirty="0" smtClean="0"/>
              <a:t> </a:t>
            </a:r>
            <a:r>
              <a:rPr lang="en-US" dirty="0" smtClean="0"/>
              <a:t>to slaves</a:t>
            </a:r>
          </a:p>
          <a:p>
            <a:r>
              <a:rPr lang="en-US" dirty="0" smtClean="0"/>
              <a:t>Slaves </a:t>
            </a:r>
            <a:r>
              <a:rPr lang="en-US" b="1" dirty="0" smtClean="0"/>
              <a:t>assign data instances </a:t>
            </a:r>
            <a:r>
              <a:rPr lang="en-US" dirty="0" smtClean="0"/>
              <a:t>to clusters</a:t>
            </a:r>
          </a:p>
          <a:p>
            <a:r>
              <a:rPr lang="en-US" dirty="0" smtClean="0"/>
              <a:t>Slaves </a:t>
            </a:r>
            <a:r>
              <a:rPr lang="en-US" b="1" dirty="0" smtClean="0"/>
              <a:t>compute new local </a:t>
            </a:r>
            <a:r>
              <a:rPr lang="en-US" b="1" dirty="0" err="1" smtClean="0"/>
              <a:t>centroids</a:t>
            </a:r>
            <a:r>
              <a:rPr lang="en-US" b="1" dirty="0" smtClean="0"/>
              <a:t> </a:t>
            </a:r>
            <a:r>
              <a:rPr lang="en-US" dirty="0" smtClean="0"/>
              <a:t>and    local cluster sizes</a:t>
            </a:r>
          </a:p>
          <a:p>
            <a:pPr lvl="1"/>
            <a:r>
              <a:rPr lang="en-US" dirty="0" smtClean="0"/>
              <a:t>Then send them to the master</a:t>
            </a:r>
          </a:p>
          <a:p>
            <a:r>
              <a:rPr lang="en-US" dirty="0" smtClean="0"/>
              <a:t>Master </a:t>
            </a:r>
            <a:r>
              <a:rPr lang="en-US" b="1" dirty="0" smtClean="0"/>
              <a:t>aggregates local </a:t>
            </a:r>
            <a:r>
              <a:rPr lang="en-US" b="1" dirty="0" err="1" smtClean="0"/>
              <a:t>centroids</a:t>
            </a:r>
            <a:r>
              <a:rPr lang="en-US" b="1" dirty="0" smtClean="0"/>
              <a:t> </a:t>
            </a:r>
            <a:r>
              <a:rPr lang="en-US" dirty="0" smtClean="0"/>
              <a:t>weighted by local cluster sizes into new global </a:t>
            </a:r>
            <a:r>
              <a:rPr lang="en-US" dirty="0" err="1" smtClean="0"/>
              <a:t>centroids</a:t>
            </a:r>
            <a:endParaRPr lang="en-US" dirty="0" smtClean="0"/>
          </a:p>
        </p:txBody>
      </p:sp>
      <p:sp>
        <p:nvSpPr>
          <p:cNvPr id="4" name="Circular Arrow 3"/>
          <p:cNvSpPr/>
          <p:nvPr/>
        </p:nvSpPr>
        <p:spPr>
          <a:xfrm rot="2584645" flipH="1">
            <a:off x="5017469" y="2410612"/>
            <a:ext cx="4293812" cy="3445478"/>
          </a:xfrm>
          <a:prstGeom prst="circularArrow">
            <a:avLst>
              <a:gd name="adj1" fmla="val 4215"/>
              <a:gd name="adj2" fmla="val 971679"/>
              <a:gd name="adj3" fmla="val 17905064"/>
              <a:gd name="adj4" fmla="val 10587129"/>
              <a:gd name="adj5" fmla="val 8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219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Pednault</a:t>
            </a:r>
            <a:r>
              <a:rPr lang="en-US" sz="2000" b="1" i="1" dirty="0" smtClean="0"/>
              <a:t> et al, Chapter 4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features of MPI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State-preserving processes</a:t>
            </a:r>
          </a:p>
          <a:p>
            <a:pPr lvl="1"/>
            <a:r>
              <a:rPr lang="en-US" dirty="0" smtClean="0"/>
              <a:t>Processes can live as long as the system runs</a:t>
            </a:r>
          </a:p>
          <a:p>
            <a:pPr lvl="1"/>
            <a:r>
              <a:rPr lang="en-US" dirty="0" smtClean="0"/>
              <a:t>No need to read the same data again and again</a:t>
            </a:r>
          </a:p>
          <a:p>
            <a:pPr lvl="1"/>
            <a:r>
              <a:rPr lang="en-US" dirty="0" smtClean="0"/>
              <a:t>All necessary parameters can be preserved locally</a:t>
            </a:r>
          </a:p>
          <a:p>
            <a:r>
              <a:rPr lang="en-US" dirty="0" smtClean="0"/>
              <a:t>Hierarchical master/slave paradigm</a:t>
            </a:r>
          </a:p>
          <a:p>
            <a:pPr lvl="1"/>
            <a:r>
              <a:rPr lang="en-US" dirty="0" smtClean="0"/>
              <a:t>A slave can be a master of other processes</a:t>
            </a:r>
          </a:p>
          <a:p>
            <a:pPr lvl="1"/>
            <a:r>
              <a:rPr lang="en-US" dirty="0" smtClean="0"/>
              <a:t>Could be very useful in dynamic resource allocation</a:t>
            </a:r>
          </a:p>
          <a:p>
            <a:pPr lvl="2"/>
            <a:r>
              <a:rPr lang="en-US" dirty="0" smtClean="0"/>
              <a:t>When a slave recognizes it has too much stuff to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219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Pednault</a:t>
            </a:r>
            <a:r>
              <a:rPr lang="en-US" sz="2000" b="1" i="1" dirty="0" smtClean="0"/>
              <a:t> et al, Chapter 4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on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Old, well established, well debugged</a:t>
            </a:r>
          </a:p>
          <a:p>
            <a:r>
              <a:rPr lang="en-US" dirty="0" smtClean="0"/>
              <a:t>Very flexible</a:t>
            </a:r>
          </a:p>
          <a:p>
            <a:r>
              <a:rPr lang="en-US" dirty="0" smtClean="0"/>
              <a:t>Perfectly suitable for iterative processing</a:t>
            </a:r>
          </a:p>
          <a:p>
            <a:r>
              <a:rPr lang="en-US" dirty="0" smtClean="0"/>
              <a:t>Fault intolerant</a:t>
            </a:r>
          </a:p>
          <a:p>
            <a:r>
              <a:rPr lang="en-US" dirty="0" smtClean="0"/>
              <a:t>Not that widely available anymore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/>
              <a:t>An open source implementation: </a:t>
            </a:r>
            <a:r>
              <a:rPr lang="en-US" dirty="0" err="1" smtClean="0"/>
              <a:t>OpenMPI</a:t>
            </a:r>
            <a:endParaRPr lang="en-US" dirty="0" smtClean="0"/>
          </a:p>
          <a:p>
            <a:pPr lvl="1"/>
            <a:r>
              <a:rPr lang="en-US" dirty="0" smtClean="0"/>
              <a:t>MPI can be deployed on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486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Ye et al, CIKM 2009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3000" b="1" dirty="0" err="1" smtClean="0"/>
                        <a:t>Multicore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Multithreading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Gigabytes</a:t>
                      </a:r>
                      <a:endParaRPr lang="en-US" sz="3000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/>
          <a:lstStyle/>
          <a:p>
            <a:r>
              <a:rPr lang="en-US" dirty="0" smtClean="0"/>
              <a:t>One machine, up to dozens of cores</a:t>
            </a:r>
          </a:p>
          <a:p>
            <a:r>
              <a:rPr lang="en-US" dirty="0" smtClean="0"/>
              <a:t>Shared memory, one disk</a:t>
            </a:r>
          </a:p>
          <a:p>
            <a:r>
              <a:rPr lang="en-US" dirty="0" smtClean="0"/>
              <a:t>Multithreading as a parallelization scheme</a:t>
            </a:r>
          </a:p>
          <a:p>
            <a:r>
              <a:rPr lang="en-US" dirty="0" smtClean="0"/>
              <a:t>Data might not fit the RAM</a:t>
            </a:r>
          </a:p>
          <a:p>
            <a:pPr lvl="1"/>
            <a:r>
              <a:rPr lang="en-US" dirty="0" smtClean="0"/>
              <a:t>Use streaming to process the data in portions</a:t>
            </a:r>
          </a:p>
          <a:p>
            <a:pPr lvl="1"/>
            <a:r>
              <a:rPr lang="en-US" dirty="0" smtClean="0"/>
              <a:t>Disk access may be the bottleneck</a:t>
            </a:r>
          </a:p>
          <a:p>
            <a:r>
              <a:rPr lang="en-US" dirty="0" smtClean="0"/>
              <a:t>If it does fit, RAM access is the bottleneck</a:t>
            </a:r>
          </a:p>
          <a:p>
            <a:pPr lvl="1"/>
            <a:r>
              <a:rPr lang="en-US" dirty="0" smtClean="0"/>
              <a:t>Use uniform, small size memory requests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9244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Tatikonda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Parthasarathy</a:t>
            </a:r>
            <a:r>
              <a:rPr lang="en-US" sz="2000" b="1" i="1" dirty="0" smtClean="0"/>
              <a:t>, Chapter 20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GPU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CUDA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Gigabytes</a:t>
                      </a:r>
                      <a:endParaRPr lang="en-US" sz="3000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FPGA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Processing Unit (GPU)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r>
              <a:rPr lang="en-US" dirty="0" smtClean="0"/>
              <a:t>GPU has become General-Purpose (GP-GPU)</a:t>
            </a:r>
          </a:p>
          <a:p>
            <a:r>
              <a:rPr lang="en-US" dirty="0" smtClean="0"/>
              <a:t>CUDA is a GP-GPU programming framework</a:t>
            </a:r>
          </a:p>
          <a:p>
            <a:pPr lvl="1"/>
            <a:r>
              <a:rPr lang="en-US" dirty="0" smtClean="0"/>
              <a:t>Powered by NVIDIA</a:t>
            </a:r>
          </a:p>
          <a:p>
            <a:r>
              <a:rPr lang="en-US" dirty="0" smtClean="0"/>
              <a:t>Each GPU consists of hundreds of multiprocessors</a:t>
            </a:r>
          </a:p>
          <a:p>
            <a:r>
              <a:rPr lang="en-US" dirty="0" smtClean="0"/>
              <a:t>Each multiprocessor consists of a few ALUs</a:t>
            </a:r>
          </a:p>
          <a:p>
            <a:pPr lvl="1"/>
            <a:r>
              <a:rPr lang="en-US" dirty="0" smtClean="0"/>
              <a:t>ALUs execute the same line of code synchronously</a:t>
            </a:r>
          </a:p>
          <a:p>
            <a:r>
              <a:rPr lang="en-US" dirty="0" smtClean="0"/>
              <a:t>When code branches, some multiprocessors stall</a:t>
            </a:r>
          </a:p>
          <a:p>
            <a:pPr lvl="1"/>
            <a:r>
              <a:rPr lang="en-US" dirty="0" smtClean="0"/>
              <a:t>Avoid branching as much as possible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One thousand data instances</a:t>
            </a:r>
          </a:p>
          <a:p>
            <a:r>
              <a:rPr lang="en-US" sz="3600" dirty="0" smtClean="0"/>
              <a:t>One million data instances</a:t>
            </a:r>
          </a:p>
          <a:p>
            <a:r>
              <a:rPr lang="en-US" sz="4000" dirty="0" smtClean="0"/>
              <a:t>One billion data instances</a:t>
            </a:r>
          </a:p>
          <a:p>
            <a:r>
              <a:rPr lang="en-US" sz="4400" dirty="0" smtClean="0"/>
              <a:t>One trillion data instances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Those are not different numbers,        those are different mindsets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with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To fully utilize a GPU, the data needs to fit in RAM</a:t>
            </a:r>
          </a:p>
          <a:p>
            <a:pPr lvl="1"/>
            <a:r>
              <a:rPr lang="en-US" dirty="0" smtClean="0"/>
              <a:t>This limits the maximal size of the data</a:t>
            </a:r>
          </a:p>
          <a:p>
            <a:r>
              <a:rPr lang="en-US" dirty="0" smtClean="0"/>
              <a:t>GPUs are optimized for speed</a:t>
            </a:r>
          </a:p>
          <a:p>
            <a:pPr lvl="1"/>
            <a:r>
              <a:rPr lang="en-US" dirty="0" smtClean="0"/>
              <a:t>A good choice for </a:t>
            </a:r>
            <a:r>
              <a:rPr lang="en-US" b="1" i="1" dirty="0" smtClean="0"/>
              <a:t>real-time</a:t>
            </a:r>
            <a:r>
              <a:rPr lang="en-US" dirty="0" smtClean="0"/>
              <a:t> tasks</a:t>
            </a:r>
          </a:p>
          <a:p>
            <a:r>
              <a:rPr lang="en-US" dirty="0" smtClean="0"/>
              <a:t>A typical </a:t>
            </a:r>
            <a:r>
              <a:rPr lang="en-US" dirty="0" err="1" smtClean="0"/>
              <a:t>usecase</a:t>
            </a:r>
            <a:r>
              <a:rPr lang="en-US" dirty="0" smtClean="0"/>
              <a:t>: a model is trained offline and then applied in real-time (</a:t>
            </a:r>
            <a:r>
              <a:rPr lang="en-US" b="1" i="1" dirty="0" smtClean="0"/>
              <a:t>inference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Machine vision / speech recognition are example domains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Coates et al, Chapter 18</a:t>
            </a:r>
          </a:p>
          <a:p>
            <a:pPr algn="r"/>
            <a:r>
              <a:rPr lang="en-US" sz="2000" b="1" i="1" dirty="0" smtClean="0"/>
              <a:t>Chong et al, Chapter 21</a:t>
            </a:r>
            <a:endParaRPr lang="en-US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clustering on a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/>
          <a:lstStyle/>
          <a:p>
            <a:r>
              <a:rPr lang="en-US" b="1" dirty="0" smtClean="0"/>
              <a:t>Cluster membership assignment </a:t>
            </a:r>
            <a:r>
              <a:rPr lang="en-US" dirty="0" smtClean="0"/>
              <a:t>done on GPU:</a:t>
            </a:r>
          </a:p>
          <a:p>
            <a:pPr lvl="1"/>
            <a:r>
              <a:rPr lang="en-US" dirty="0" err="1" smtClean="0"/>
              <a:t>Centroids</a:t>
            </a:r>
            <a:r>
              <a:rPr lang="en-US" dirty="0" smtClean="0"/>
              <a:t> are uploaded to every multiprocessor</a:t>
            </a:r>
          </a:p>
          <a:p>
            <a:pPr lvl="1"/>
            <a:r>
              <a:rPr lang="en-US" dirty="0" smtClean="0"/>
              <a:t>A multiprocessor works on one data vector at a time</a:t>
            </a:r>
          </a:p>
          <a:p>
            <a:pPr lvl="1"/>
            <a:r>
              <a:rPr lang="en-US" dirty="0" smtClean="0"/>
              <a:t>Each ALU works on one data dimension</a:t>
            </a:r>
          </a:p>
          <a:p>
            <a:r>
              <a:rPr lang="en-US" b="1" dirty="0" err="1" smtClean="0"/>
              <a:t>Centroid</a:t>
            </a:r>
            <a:r>
              <a:rPr lang="en-US" b="1" dirty="0" smtClean="0"/>
              <a:t> recalculation </a:t>
            </a:r>
            <a:r>
              <a:rPr lang="en-US" dirty="0" smtClean="0"/>
              <a:t>is then done on CPU</a:t>
            </a:r>
          </a:p>
          <a:p>
            <a:r>
              <a:rPr lang="en-US" dirty="0" smtClean="0"/>
              <a:t>Most appropriate for processing </a:t>
            </a:r>
            <a:r>
              <a:rPr lang="en-US" b="1" i="1" dirty="0" smtClean="0"/>
              <a:t>dense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Scattered memory access should be avoided</a:t>
            </a:r>
          </a:p>
          <a:p>
            <a:r>
              <a:rPr lang="en-US" dirty="0" smtClean="0"/>
              <a:t>A multiprocessor reads a data vector while its ALUs process a previous vector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219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Hsu et al, Chapter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4 millions 8-dimensional vectors</a:t>
            </a:r>
          </a:p>
          <a:p>
            <a:r>
              <a:rPr lang="en-US" dirty="0" smtClean="0"/>
              <a:t>400 clusters</a:t>
            </a:r>
          </a:p>
          <a:p>
            <a:r>
              <a:rPr lang="en-US" dirty="0" smtClean="0"/>
              <a:t>50 </a:t>
            </a:r>
            <a:r>
              <a:rPr lang="en-US" i="1" dirty="0" smtClean="0"/>
              <a:t>k</a:t>
            </a:r>
            <a:r>
              <a:rPr lang="en-US" dirty="0" smtClean="0"/>
              <a:t>-means iterations</a:t>
            </a:r>
          </a:p>
          <a:p>
            <a:endParaRPr lang="en-US" dirty="0" smtClean="0"/>
          </a:p>
          <a:p>
            <a:r>
              <a:rPr lang="en-US" sz="4400" b="1" dirty="0" smtClean="0"/>
              <a:t>9 seconds!!!</a:t>
            </a:r>
            <a:endParaRPr 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platform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1534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86200"/>
                <a:gridCol w="1828800"/>
              </a:tblGrid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Platform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r>
                        <a:rPr lang="en-US" sz="2800" baseline="0" dirty="0" smtClean="0"/>
                        <a:t> Scheme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size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Peer-to-Peer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TCP/IP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Petabytes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MapReduce</a:t>
                      </a:r>
                      <a:r>
                        <a:rPr lang="en-US" sz="2800" baseline="0" dirty="0" smtClean="0"/>
                        <a:t> / MPI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HPC Clusters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MPI / </a:t>
                      </a:r>
                      <a:r>
                        <a:rPr lang="en-US" sz="2800" dirty="0" err="1" smtClean="0"/>
                        <a:t>MapReduce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Multicore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Multithreading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Gigabytes</a:t>
                      </a:r>
                      <a:endParaRPr lang="en-US" sz="2800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FPGA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HDL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Gigabytes</a:t>
                      </a:r>
                      <a:endParaRPr lang="en-US" sz="3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Field-programmable gate array (FPGA)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Highly specialized hardware units</a:t>
            </a:r>
          </a:p>
          <a:p>
            <a:r>
              <a:rPr lang="en-US" dirty="0" smtClean="0"/>
              <a:t>Programmable in Hardware Description Language (HDL)</a:t>
            </a:r>
          </a:p>
          <a:p>
            <a:r>
              <a:rPr lang="en-US" dirty="0" smtClean="0"/>
              <a:t>Applicable to training and inference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Check out Chapter 7 for a hybrid parallelization: </a:t>
            </a:r>
            <a:r>
              <a:rPr lang="en-US" b="1" dirty="0" err="1" smtClean="0">
                <a:solidFill>
                  <a:srgbClr val="FF0000"/>
                </a:solidFill>
              </a:rPr>
              <a:t>multicore</a:t>
            </a:r>
            <a:r>
              <a:rPr lang="en-US" b="1" dirty="0" smtClean="0">
                <a:solidFill>
                  <a:srgbClr val="FF0000"/>
                </a:solidFill>
              </a:rPr>
              <a:t> (coarse-grained) + FPGA (fine-grained)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886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Durdanovic</a:t>
            </a:r>
            <a:r>
              <a:rPr lang="en-US" sz="2000" b="1" i="1" dirty="0" smtClean="0"/>
              <a:t> et al, Chapter 7</a:t>
            </a:r>
          </a:p>
          <a:p>
            <a:pPr algn="r"/>
            <a:r>
              <a:rPr lang="en-US" sz="2000" b="1" i="1" dirty="0" err="1" smtClean="0"/>
              <a:t>Farabet</a:t>
            </a:r>
            <a:r>
              <a:rPr lang="en-US" sz="2000" b="1" i="1" dirty="0" smtClean="0"/>
              <a:t> et al, Chapter 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Obviously depending on the size of the data</a:t>
            </a:r>
          </a:p>
          <a:p>
            <a:pPr lvl="1"/>
            <a:r>
              <a:rPr lang="en-US" dirty="0" smtClean="0"/>
              <a:t>A cluster is a better option if data doesn’t fit in RAM</a:t>
            </a:r>
          </a:p>
          <a:p>
            <a:r>
              <a:rPr lang="en-US" dirty="0" smtClean="0"/>
              <a:t>Optimizing for speed or for throughput</a:t>
            </a:r>
          </a:p>
          <a:p>
            <a:pPr lvl="1"/>
            <a:r>
              <a:rPr lang="en-US" dirty="0" smtClean="0"/>
              <a:t>GPUs and FPGAs can reach enormous speeds</a:t>
            </a:r>
          </a:p>
          <a:p>
            <a:r>
              <a:rPr lang="en-US" dirty="0" smtClean="0"/>
              <a:t>Training a model / applying a model</a:t>
            </a:r>
          </a:p>
          <a:p>
            <a:pPr lvl="1"/>
            <a:r>
              <a:rPr lang="en-US" dirty="0" smtClean="0"/>
              <a:t>Training is usually offline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http://hunch.net/~large_scale_survey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Information-Theoretic Co-Clustering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7338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Bekkerman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Scholz</a:t>
            </a:r>
            <a:r>
              <a:rPr lang="en-US" sz="2000" b="1" i="1" dirty="0" smtClean="0"/>
              <a:t>, Chapter 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17825" y="2176463"/>
            <a:ext cx="2492375" cy="3189287"/>
            <a:chOff x="953" y="894"/>
            <a:chExt cx="1775" cy="200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53" y="894"/>
              <a:ext cx="1775" cy="2006"/>
              <a:chOff x="1525" y="1022"/>
              <a:chExt cx="1775" cy="2006"/>
            </a:xfrm>
          </p:grpSpPr>
          <p:sp>
            <p:nvSpPr>
              <p:cNvPr id="1476619" name="Text Box 11"/>
              <p:cNvSpPr txBox="1">
                <a:spLocks noChangeArrowheads="1"/>
              </p:cNvSpPr>
              <p:nvPr/>
            </p:nvSpPr>
            <p:spPr bwMode="auto">
              <a:xfrm>
                <a:off x="1525" y="102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1   0   1   0   0   0   0   1   0</a:t>
                </a:r>
              </a:p>
            </p:txBody>
          </p:sp>
          <p:sp>
            <p:nvSpPr>
              <p:cNvPr id="1476620" name="Text Box 12"/>
              <p:cNvSpPr txBox="1">
                <a:spLocks noChangeArrowheads="1"/>
              </p:cNvSpPr>
              <p:nvPr/>
            </p:nvSpPr>
            <p:spPr bwMode="auto">
              <a:xfrm>
                <a:off x="1525" y="124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1   0   0   0   1   0   0   0   1</a:t>
                </a:r>
              </a:p>
            </p:txBody>
          </p:sp>
          <p:sp>
            <p:nvSpPr>
              <p:cNvPr id="1476621" name="Text Box 13"/>
              <p:cNvSpPr txBox="1">
                <a:spLocks noChangeArrowheads="1"/>
              </p:cNvSpPr>
              <p:nvPr/>
            </p:nvSpPr>
            <p:spPr bwMode="auto">
              <a:xfrm>
                <a:off x="1525" y="146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0   0   0   0   0   1   0   1   1</a:t>
                </a:r>
              </a:p>
            </p:txBody>
          </p:sp>
          <p:sp>
            <p:nvSpPr>
              <p:cNvPr id="1476622" name="Text Box 14"/>
              <p:cNvSpPr txBox="1">
                <a:spLocks noChangeArrowheads="1"/>
              </p:cNvSpPr>
              <p:nvPr/>
            </p:nvSpPr>
            <p:spPr bwMode="auto">
              <a:xfrm>
                <a:off x="1525" y="1687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0   0   0   0   1   0   1   1   0</a:t>
                </a:r>
              </a:p>
            </p:txBody>
          </p:sp>
          <p:sp>
            <p:nvSpPr>
              <p:cNvPr id="1476623" name="Text Box 15"/>
              <p:cNvSpPr txBox="1">
                <a:spLocks noChangeArrowheads="1"/>
              </p:cNvSpPr>
              <p:nvPr/>
            </p:nvSpPr>
            <p:spPr bwMode="auto">
              <a:xfrm>
                <a:off x="1525" y="191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0   1   1   0   0   0   1   1   0</a:t>
                </a:r>
              </a:p>
            </p:txBody>
          </p:sp>
          <p:sp>
            <p:nvSpPr>
              <p:cNvPr id="1476624" name="Text Box 16"/>
              <p:cNvSpPr txBox="1">
                <a:spLocks noChangeArrowheads="1"/>
              </p:cNvSpPr>
              <p:nvPr/>
            </p:nvSpPr>
            <p:spPr bwMode="auto">
              <a:xfrm>
                <a:off x="1525" y="213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1   0   1   0   0   0   1   1   1</a:t>
                </a:r>
              </a:p>
            </p:txBody>
          </p:sp>
          <p:sp>
            <p:nvSpPr>
              <p:cNvPr id="1476625" name="Text Box 17"/>
              <p:cNvSpPr txBox="1">
                <a:spLocks noChangeArrowheads="1"/>
              </p:cNvSpPr>
              <p:nvPr/>
            </p:nvSpPr>
            <p:spPr bwMode="auto">
              <a:xfrm>
                <a:off x="1525" y="2356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0   0   0   1   0   0   1   0   0</a:t>
                </a:r>
              </a:p>
            </p:txBody>
          </p:sp>
          <p:sp>
            <p:nvSpPr>
              <p:cNvPr id="1476626" name="Text Box 18"/>
              <p:cNvSpPr txBox="1">
                <a:spLocks noChangeArrowheads="1"/>
              </p:cNvSpPr>
              <p:nvPr/>
            </p:nvSpPr>
            <p:spPr bwMode="auto">
              <a:xfrm>
                <a:off x="1525" y="258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0   0   1   0   1   0   1   0   1</a:t>
                </a:r>
              </a:p>
            </p:txBody>
          </p:sp>
          <p:sp>
            <p:nvSpPr>
              <p:cNvPr id="1476627" name="Text Box 19"/>
              <p:cNvSpPr txBox="1">
                <a:spLocks noChangeArrowheads="1"/>
              </p:cNvSpPr>
              <p:nvPr/>
            </p:nvSpPr>
            <p:spPr bwMode="auto">
              <a:xfrm>
                <a:off x="1525" y="280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0   0   1   0   1   0   0   1   0</a:t>
                </a:r>
              </a:p>
            </p:txBody>
          </p:sp>
        </p:grpSp>
        <p:sp>
          <p:nvSpPr>
            <p:cNvPr id="1476628" name="Line 20"/>
            <p:cNvSpPr>
              <a:spLocks noChangeShapeType="1"/>
            </p:cNvSpPr>
            <p:nvPr/>
          </p:nvSpPr>
          <p:spPr bwMode="auto">
            <a:xfrm>
              <a:off x="115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29" name="Line 21"/>
            <p:cNvSpPr>
              <a:spLocks noChangeShapeType="1"/>
            </p:cNvSpPr>
            <p:nvPr/>
          </p:nvSpPr>
          <p:spPr bwMode="auto">
            <a:xfrm>
              <a:off x="134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0" name="Line 22"/>
            <p:cNvSpPr>
              <a:spLocks noChangeShapeType="1"/>
            </p:cNvSpPr>
            <p:nvPr/>
          </p:nvSpPr>
          <p:spPr bwMode="auto">
            <a:xfrm>
              <a:off x="153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1" name="Line 23"/>
            <p:cNvSpPr>
              <a:spLocks noChangeShapeType="1"/>
            </p:cNvSpPr>
            <p:nvPr/>
          </p:nvSpPr>
          <p:spPr bwMode="auto">
            <a:xfrm>
              <a:off x="174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2" name="Line 24"/>
            <p:cNvSpPr>
              <a:spLocks noChangeShapeType="1"/>
            </p:cNvSpPr>
            <p:nvPr/>
          </p:nvSpPr>
          <p:spPr bwMode="auto">
            <a:xfrm>
              <a:off x="193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3" name="Line 25"/>
            <p:cNvSpPr>
              <a:spLocks noChangeShapeType="1"/>
            </p:cNvSpPr>
            <p:nvPr/>
          </p:nvSpPr>
          <p:spPr bwMode="auto">
            <a:xfrm>
              <a:off x="212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4" name="Line 26"/>
            <p:cNvSpPr>
              <a:spLocks noChangeShapeType="1"/>
            </p:cNvSpPr>
            <p:nvPr/>
          </p:nvSpPr>
          <p:spPr bwMode="auto">
            <a:xfrm>
              <a:off x="231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6635" name="Line 27"/>
            <p:cNvSpPr>
              <a:spLocks noChangeShapeType="1"/>
            </p:cNvSpPr>
            <p:nvPr/>
          </p:nvSpPr>
          <p:spPr bwMode="auto">
            <a:xfrm>
              <a:off x="252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766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 Distributional Co-Clustering</a:t>
            </a:r>
          </a:p>
        </p:txBody>
      </p:sp>
      <p:sp>
        <p:nvSpPr>
          <p:cNvPr id="1476636" name="Text Box 28"/>
          <p:cNvSpPr txBox="1">
            <a:spLocks noChangeArrowheads="1"/>
          </p:cNvSpPr>
          <p:nvPr/>
        </p:nvSpPr>
        <p:spPr bwMode="auto">
          <a:xfrm>
            <a:off x="5524500" y="2133600"/>
            <a:ext cx="292100" cy="3323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bIns="91440">
            <a:spAutoFit/>
          </a:bodyPr>
          <a:lstStyle/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5</a:t>
            </a:r>
          </a:p>
          <a:p>
            <a:r>
              <a:rPr lang="en-US" sz="2300" dirty="0"/>
              <a:t>2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3</a:t>
            </a:r>
          </a:p>
        </p:txBody>
      </p:sp>
      <p:sp>
        <p:nvSpPr>
          <p:cNvPr id="1476637" name="Text Box 29"/>
          <p:cNvSpPr txBox="1">
            <a:spLocks noChangeArrowheads="1"/>
          </p:cNvSpPr>
          <p:nvPr/>
        </p:nvSpPr>
        <p:spPr bwMode="auto">
          <a:xfrm>
            <a:off x="2917825" y="5341938"/>
            <a:ext cx="27987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3   1   5   1   4   1   5   6   4</a:t>
            </a:r>
          </a:p>
        </p:txBody>
      </p:sp>
      <p:sp>
        <p:nvSpPr>
          <p:cNvPr id="1476638" name="Text Box 30"/>
          <p:cNvSpPr txBox="1">
            <a:spLocks noChangeArrowheads="1"/>
          </p:cNvSpPr>
          <p:nvPr/>
        </p:nvSpPr>
        <p:spPr bwMode="auto">
          <a:xfrm>
            <a:off x="5537200" y="5370513"/>
            <a:ext cx="482600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476639" name="Text Box 31"/>
          <p:cNvSpPr txBox="1">
            <a:spLocks noChangeArrowheads="1"/>
          </p:cNvSpPr>
          <p:nvPr/>
        </p:nvSpPr>
        <p:spPr bwMode="auto">
          <a:xfrm>
            <a:off x="2614613" y="5229225"/>
            <a:ext cx="395287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6640" name="Text Box 32"/>
          <p:cNvSpPr txBox="1">
            <a:spLocks noChangeArrowheads="1"/>
          </p:cNvSpPr>
          <p:nvPr/>
        </p:nvSpPr>
        <p:spPr bwMode="auto">
          <a:xfrm>
            <a:off x="5486400" y="1778000"/>
            <a:ext cx="3952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6643" name="Text Box 35"/>
          <p:cNvSpPr txBox="1">
            <a:spLocks noChangeArrowheads="1"/>
          </p:cNvSpPr>
          <p:nvPr/>
        </p:nvSpPr>
        <p:spPr bwMode="auto">
          <a:xfrm>
            <a:off x="2476500" y="3463925"/>
            <a:ext cx="441325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X</a:t>
            </a:r>
          </a:p>
        </p:txBody>
      </p:sp>
      <p:sp>
        <p:nvSpPr>
          <p:cNvPr id="1476644" name="Text Box 36"/>
          <p:cNvSpPr txBox="1">
            <a:spLocks noChangeArrowheads="1"/>
          </p:cNvSpPr>
          <p:nvPr/>
        </p:nvSpPr>
        <p:spPr bwMode="auto">
          <a:xfrm>
            <a:off x="4230688" y="1535113"/>
            <a:ext cx="455612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259263" y="5338763"/>
            <a:ext cx="1928812" cy="1212850"/>
            <a:chOff x="4259263" y="5338763"/>
            <a:chExt cx="1928812" cy="1212850"/>
          </a:xfrm>
        </p:grpSpPr>
        <p:sp>
          <p:nvSpPr>
            <p:cNvPr id="1477634" name="Oval 2"/>
            <p:cNvSpPr>
              <a:spLocks noChangeArrowheads="1"/>
            </p:cNvSpPr>
            <p:nvPr/>
          </p:nvSpPr>
          <p:spPr bwMode="auto">
            <a:xfrm>
              <a:off x="5073650" y="5338763"/>
              <a:ext cx="349250" cy="341312"/>
            </a:xfrm>
            <a:prstGeom prst="ellipse">
              <a:avLst/>
            </a:prstGeom>
            <a:solidFill>
              <a:srgbClr val="05A6FF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77640" name="Object 8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4259263" y="5953125"/>
            <a:ext cx="1928812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6" name="Equation" r:id="rId3" imgW="736560" imgH="228600" progId="Equation.3">
                    <p:embed/>
                  </p:oleObj>
                </mc:Choice>
                <mc:Fallback>
                  <p:oleObj name="Equation" r:id="rId3" imgW="73656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263" y="5953125"/>
                          <a:ext cx="1928812" cy="598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7666" name="Line 34"/>
            <p:cNvSpPr>
              <a:spLocks noChangeShapeType="1"/>
            </p:cNvSpPr>
            <p:nvPr/>
          </p:nvSpPr>
          <p:spPr bwMode="auto">
            <a:xfrm>
              <a:off x="5241925" y="5694363"/>
              <a:ext cx="0" cy="2968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07038" y="2774950"/>
            <a:ext cx="2722562" cy="628650"/>
            <a:chOff x="5507038" y="2774950"/>
            <a:chExt cx="2722562" cy="628650"/>
          </a:xfrm>
        </p:grpSpPr>
        <p:sp>
          <p:nvSpPr>
            <p:cNvPr id="1477635" name="Oval 3"/>
            <p:cNvSpPr>
              <a:spLocks noChangeArrowheads="1"/>
            </p:cNvSpPr>
            <p:nvPr/>
          </p:nvSpPr>
          <p:spPr bwMode="auto">
            <a:xfrm>
              <a:off x="5507038" y="2905125"/>
              <a:ext cx="349250" cy="341313"/>
            </a:xfrm>
            <a:prstGeom prst="ellipse">
              <a:avLst/>
            </a:prstGeom>
            <a:solidFill>
              <a:srgbClr val="05A6FF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77639" name="Object 7"/>
            <p:cNvGraphicFramePr>
              <a:graphicFrameLocks noGrp="1" noChangeAspect="1"/>
            </p:cNvGraphicFramePr>
            <p:nvPr>
              <p:ph sz="half" idx="1"/>
            </p:nvPr>
          </p:nvGraphicFramePr>
          <p:xfrm>
            <a:off x="6238875" y="2774950"/>
            <a:ext cx="19907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7" name="Equation" r:id="rId5" imgW="723600" imgH="228600" progId="Equation.3">
                    <p:embed/>
                  </p:oleObj>
                </mc:Choice>
                <mc:Fallback>
                  <p:oleObj name="Equation" r:id="rId5" imgW="7236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875" y="2774950"/>
                          <a:ext cx="1990725" cy="628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7665" name="Line 33"/>
            <p:cNvSpPr>
              <a:spLocks noChangeShapeType="1"/>
            </p:cNvSpPr>
            <p:nvPr/>
          </p:nvSpPr>
          <p:spPr bwMode="auto">
            <a:xfrm flipV="1">
              <a:off x="5867400" y="3047998"/>
              <a:ext cx="457200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477636" name="Rectangle 4"/>
          <p:cNvSpPr>
            <a:spLocks noChangeArrowheads="1"/>
          </p:cNvSpPr>
          <p:nvPr/>
        </p:nvSpPr>
        <p:spPr bwMode="auto">
          <a:xfrm>
            <a:off x="5091113" y="2176463"/>
            <a:ext cx="306387" cy="3192462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7637" name="Rectangle 5"/>
          <p:cNvSpPr>
            <a:spLocks noChangeArrowheads="1"/>
          </p:cNvSpPr>
          <p:nvPr/>
        </p:nvSpPr>
        <p:spPr bwMode="auto">
          <a:xfrm>
            <a:off x="2917825" y="2874447"/>
            <a:ext cx="2492375" cy="369332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7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 Distributional Co-Clustering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17825" y="2176463"/>
            <a:ext cx="2492375" cy="3189287"/>
            <a:chOff x="953" y="894"/>
            <a:chExt cx="1775" cy="200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53" y="894"/>
              <a:ext cx="1775" cy="2006"/>
              <a:chOff x="1525" y="1022"/>
              <a:chExt cx="1775" cy="2006"/>
            </a:xfrm>
          </p:grpSpPr>
          <p:sp>
            <p:nvSpPr>
              <p:cNvPr id="1477643" name="Text Box 11"/>
              <p:cNvSpPr txBox="1">
                <a:spLocks noChangeArrowheads="1"/>
              </p:cNvSpPr>
              <p:nvPr/>
            </p:nvSpPr>
            <p:spPr bwMode="auto">
              <a:xfrm>
                <a:off x="1525" y="102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1   0   1   0   0   0   0   1   0</a:t>
                </a:r>
              </a:p>
            </p:txBody>
          </p:sp>
          <p:sp>
            <p:nvSpPr>
              <p:cNvPr id="1477644" name="Text Box 12"/>
              <p:cNvSpPr txBox="1">
                <a:spLocks noChangeArrowheads="1"/>
              </p:cNvSpPr>
              <p:nvPr/>
            </p:nvSpPr>
            <p:spPr bwMode="auto">
              <a:xfrm>
                <a:off x="1525" y="124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1   0   0   0   1   0   0   0   1</a:t>
                </a:r>
              </a:p>
            </p:txBody>
          </p:sp>
          <p:sp>
            <p:nvSpPr>
              <p:cNvPr id="1477645" name="Text Box 13"/>
              <p:cNvSpPr txBox="1">
                <a:spLocks noChangeArrowheads="1"/>
              </p:cNvSpPr>
              <p:nvPr/>
            </p:nvSpPr>
            <p:spPr bwMode="auto">
              <a:xfrm>
                <a:off x="1525" y="146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0   0   0   0   0   1   0   1   1</a:t>
                </a:r>
              </a:p>
            </p:txBody>
          </p:sp>
          <p:sp>
            <p:nvSpPr>
              <p:cNvPr id="1477646" name="Text Box 14"/>
              <p:cNvSpPr txBox="1">
                <a:spLocks noChangeArrowheads="1"/>
              </p:cNvSpPr>
              <p:nvPr/>
            </p:nvSpPr>
            <p:spPr bwMode="auto">
              <a:xfrm>
                <a:off x="1525" y="1687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0   0   0   0   1   0   1   1   0</a:t>
                </a:r>
              </a:p>
            </p:txBody>
          </p:sp>
          <p:sp>
            <p:nvSpPr>
              <p:cNvPr id="1477647" name="Text Box 15"/>
              <p:cNvSpPr txBox="1">
                <a:spLocks noChangeArrowheads="1"/>
              </p:cNvSpPr>
              <p:nvPr/>
            </p:nvSpPr>
            <p:spPr bwMode="auto">
              <a:xfrm>
                <a:off x="1525" y="191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0   1   1   0   0   0   1   1   0</a:t>
                </a:r>
              </a:p>
            </p:txBody>
          </p:sp>
          <p:sp>
            <p:nvSpPr>
              <p:cNvPr id="1477648" name="Text Box 16"/>
              <p:cNvSpPr txBox="1">
                <a:spLocks noChangeArrowheads="1"/>
              </p:cNvSpPr>
              <p:nvPr/>
            </p:nvSpPr>
            <p:spPr bwMode="auto">
              <a:xfrm>
                <a:off x="1525" y="213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1   0   1   0   0   0   1   1   1</a:t>
                </a:r>
              </a:p>
            </p:txBody>
          </p:sp>
          <p:sp>
            <p:nvSpPr>
              <p:cNvPr id="1477649" name="Text Box 17"/>
              <p:cNvSpPr txBox="1">
                <a:spLocks noChangeArrowheads="1"/>
              </p:cNvSpPr>
              <p:nvPr/>
            </p:nvSpPr>
            <p:spPr bwMode="auto">
              <a:xfrm>
                <a:off x="1525" y="2356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0   0   0   1   0   0   1   0   0</a:t>
                </a:r>
              </a:p>
            </p:txBody>
          </p:sp>
          <p:sp>
            <p:nvSpPr>
              <p:cNvPr id="1477650" name="Text Box 18"/>
              <p:cNvSpPr txBox="1">
                <a:spLocks noChangeArrowheads="1"/>
              </p:cNvSpPr>
              <p:nvPr/>
            </p:nvSpPr>
            <p:spPr bwMode="auto">
              <a:xfrm>
                <a:off x="1525" y="258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0   0   1   0   1   0   1   0   1</a:t>
                </a:r>
              </a:p>
            </p:txBody>
          </p:sp>
          <p:sp>
            <p:nvSpPr>
              <p:cNvPr id="1477651" name="Text Box 19"/>
              <p:cNvSpPr txBox="1">
                <a:spLocks noChangeArrowheads="1"/>
              </p:cNvSpPr>
              <p:nvPr/>
            </p:nvSpPr>
            <p:spPr bwMode="auto">
              <a:xfrm>
                <a:off x="1525" y="280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0   0   1   0   1   0   0   1   0</a:t>
                </a:r>
              </a:p>
            </p:txBody>
          </p:sp>
        </p:grpSp>
        <p:sp>
          <p:nvSpPr>
            <p:cNvPr id="1477652" name="Line 20"/>
            <p:cNvSpPr>
              <a:spLocks noChangeShapeType="1"/>
            </p:cNvSpPr>
            <p:nvPr/>
          </p:nvSpPr>
          <p:spPr bwMode="auto">
            <a:xfrm>
              <a:off x="115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3" name="Line 21"/>
            <p:cNvSpPr>
              <a:spLocks noChangeShapeType="1"/>
            </p:cNvSpPr>
            <p:nvPr/>
          </p:nvSpPr>
          <p:spPr bwMode="auto">
            <a:xfrm>
              <a:off x="134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4" name="Line 22"/>
            <p:cNvSpPr>
              <a:spLocks noChangeShapeType="1"/>
            </p:cNvSpPr>
            <p:nvPr/>
          </p:nvSpPr>
          <p:spPr bwMode="auto">
            <a:xfrm>
              <a:off x="153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5" name="Line 23"/>
            <p:cNvSpPr>
              <a:spLocks noChangeShapeType="1"/>
            </p:cNvSpPr>
            <p:nvPr/>
          </p:nvSpPr>
          <p:spPr bwMode="auto">
            <a:xfrm>
              <a:off x="174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6" name="Line 24"/>
            <p:cNvSpPr>
              <a:spLocks noChangeShapeType="1"/>
            </p:cNvSpPr>
            <p:nvPr/>
          </p:nvSpPr>
          <p:spPr bwMode="auto">
            <a:xfrm>
              <a:off x="193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7" name="Line 25"/>
            <p:cNvSpPr>
              <a:spLocks noChangeShapeType="1"/>
            </p:cNvSpPr>
            <p:nvPr/>
          </p:nvSpPr>
          <p:spPr bwMode="auto">
            <a:xfrm>
              <a:off x="212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8" name="Line 26"/>
            <p:cNvSpPr>
              <a:spLocks noChangeShapeType="1"/>
            </p:cNvSpPr>
            <p:nvPr/>
          </p:nvSpPr>
          <p:spPr bwMode="auto">
            <a:xfrm>
              <a:off x="231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7659" name="Line 27"/>
            <p:cNvSpPr>
              <a:spLocks noChangeShapeType="1"/>
            </p:cNvSpPr>
            <p:nvPr/>
          </p:nvSpPr>
          <p:spPr bwMode="auto">
            <a:xfrm>
              <a:off x="252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77660" name="Text Box 28"/>
          <p:cNvSpPr txBox="1">
            <a:spLocks noChangeArrowheads="1"/>
          </p:cNvSpPr>
          <p:nvPr/>
        </p:nvSpPr>
        <p:spPr bwMode="auto">
          <a:xfrm>
            <a:off x="5524500" y="2133600"/>
            <a:ext cx="333746" cy="32778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5</a:t>
            </a:r>
          </a:p>
          <a:p>
            <a:r>
              <a:rPr lang="en-US" sz="2300" dirty="0"/>
              <a:t>2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3</a:t>
            </a:r>
          </a:p>
        </p:txBody>
      </p:sp>
      <p:sp>
        <p:nvSpPr>
          <p:cNvPr id="1477661" name="Text Box 29"/>
          <p:cNvSpPr txBox="1">
            <a:spLocks noChangeArrowheads="1"/>
          </p:cNvSpPr>
          <p:nvPr/>
        </p:nvSpPr>
        <p:spPr bwMode="auto">
          <a:xfrm>
            <a:off x="2917825" y="5341938"/>
            <a:ext cx="27987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3   1   5   1   4   1   5   6   4</a:t>
            </a:r>
          </a:p>
        </p:txBody>
      </p:sp>
      <p:sp>
        <p:nvSpPr>
          <p:cNvPr id="1477662" name="Text Box 30"/>
          <p:cNvSpPr txBox="1">
            <a:spLocks noChangeArrowheads="1"/>
          </p:cNvSpPr>
          <p:nvPr/>
        </p:nvSpPr>
        <p:spPr bwMode="auto">
          <a:xfrm>
            <a:off x="5537200" y="5370513"/>
            <a:ext cx="482600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1477663" name="Text Box 31"/>
          <p:cNvSpPr txBox="1">
            <a:spLocks noChangeArrowheads="1"/>
          </p:cNvSpPr>
          <p:nvPr/>
        </p:nvSpPr>
        <p:spPr bwMode="auto">
          <a:xfrm>
            <a:off x="2614613" y="5229225"/>
            <a:ext cx="395287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7664" name="Text Box 32"/>
          <p:cNvSpPr txBox="1">
            <a:spLocks noChangeArrowheads="1"/>
          </p:cNvSpPr>
          <p:nvPr/>
        </p:nvSpPr>
        <p:spPr bwMode="auto">
          <a:xfrm>
            <a:off x="5486400" y="1778000"/>
            <a:ext cx="3952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7667" name="Text Box 35"/>
          <p:cNvSpPr txBox="1">
            <a:spLocks noChangeArrowheads="1"/>
          </p:cNvSpPr>
          <p:nvPr/>
        </p:nvSpPr>
        <p:spPr bwMode="auto">
          <a:xfrm>
            <a:off x="2476500" y="3463925"/>
            <a:ext cx="441325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X</a:t>
            </a:r>
          </a:p>
        </p:txBody>
      </p:sp>
      <p:sp>
        <p:nvSpPr>
          <p:cNvPr id="1477668" name="Text Box 36"/>
          <p:cNvSpPr txBox="1">
            <a:spLocks noChangeArrowheads="1"/>
          </p:cNvSpPr>
          <p:nvPr/>
        </p:nvSpPr>
        <p:spPr bwMode="auto">
          <a:xfrm>
            <a:off x="4230688" y="1535113"/>
            <a:ext cx="455612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094288" y="2325688"/>
            <a:ext cx="3094037" cy="889000"/>
            <a:chOff x="5094288" y="2325688"/>
            <a:chExt cx="3094037" cy="889000"/>
          </a:xfrm>
        </p:grpSpPr>
        <p:sp>
          <p:nvSpPr>
            <p:cNvPr id="1477669" name="Oval 37"/>
            <p:cNvSpPr>
              <a:spLocks noChangeArrowheads="1"/>
            </p:cNvSpPr>
            <p:nvPr/>
          </p:nvSpPr>
          <p:spPr bwMode="auto">
            <a:xfrm>
              <a:off x="5094288" y="2906713"/>
              <a:ext cx="309562" cy="307975"/>
            </a:xfrm>
            <a:prstGeom prst="ellipse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7670" name="Line 38"/>
            <p:cNvSpPr>
              <a:spLocks noChangeShapeType="1"/>
            </p:cNvSpPr>
            <p:nvPr/>
          </p:nvSpPr>
          <p:spPr bwMode="auto">
            <a:xfrm flipV="1">
              <a:off x="5362575" y="2590799"/>
              <a:ext cx="962025" cy="3683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77671" name="Object 39"/>
            <p:cNvGraphicFramePr>
              <a:graphicFrameLocks noGrp="1" noChangeAspect="1"/>
            </p:cNvGraphicFramePr>
            <p:nvPr>
              <p:ph sz="quarter" idx="3"/>
            </p:nvPr>
          </p:nvGraphicFramePr>
          <p:xfrm>
            <a:off x="6248400" y="2325688"/>
            <a:ext cx="1939925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8" name="Equation" r:id="rId7" imgW="685800" imgH="228600" progId="Equation.3">
                    <p:embed/>
                  </p:oleObj>
                </mc:Choice>
                <mc:Fallback>
                  <p:oleObj name="Equation" r:id="rId7" imgW="6858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325688"/>
                          <a:ext cx="1939925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thousand data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Will process it manually within a day (a week?)</a:t>
            </a:r>
          </a:p>
          <a:p>
            <a:pPr lvl="1"/>
            <a:r>
              <a:rPr lang="en-US" dirty="0" smtClean="0"/>
              <a:t>No need in an automatic approach</a:t>
            </a:r>
          </a:p>
          <a:p>
            <a:r>
              <a:rPr lang="en-US" dirty="0" smtClean="0"/>
              <a:t>We shouldn’t publish main results on datasets of such size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ChangeArrowheads="1"/>
          </p:cNvSpPr>
          <p:nvPr/>
        </p:nvSpPr>
        <p:spPr bwMode="auto">
          <a:xfrm>
            <a:off x="2916238" y="2133600"/>
            <a:ext cx="2493962" cy="3200400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23" name="Rectangle 3"/>
          <p:cNvSpPr>
            <a:spLocks noChangeArrowheads="1"/>
          </p:cNvSpPr>
          <p:nvPr/>
        </p:nvSpPr>
        <p:spPr bwMode="auto">
          <a:xfrm>
            <a:off x="2914651" y="3235325"/>
            <a:ext cx="2495550" cy="1063625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4324" name="Rectangle 4"/>
          <p:cNvSpPr>
            <a:spLocks noChangeArrowheads="1"/>
          </p:cNvSpPr>
          <p:nvPr/>
        </p:nvSpPr>
        <p:spPr bwMode="auto">
          <a:xfrm>
            <a:off x="3429000" y="2133600"/>
            <a:ext cx="1143000" cy="1143000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25" name="Rectangle 5"/>
          <p:cNvSpPr>
            <a:spLocks noChangeArrowheads="1"/>
          </p:cNvSpPr>
          <p:nvPr/>
        </p:nvSpPr>
        <p:spPr bwMode="auto">
          <a:xfrm>
            <a:off x="3429000" y="4267200"/>
            <a:ext cx="1143000" cy="1066800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26" name="Rectangle 6"/>
          <p:cNvSpPr>
            <a:spLocks noChangeArrowheads="1"/>
          </p:cNvSpPr>
          <p:nvPr/>
        </p:nvSpPr>
        <p:spPr bwMode="auto">
          <a:xfrm>
            <a:off x="3429000" y="3200400"/>
            <a:ext cx="1142999" cy="1066800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27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0" y="1143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 Distributional Co-Clustering</a:t>
            </a:r>
          </a:p>
        </p:txBody>
      </p:sp>
      <p:graphicFrame>
        <p:nvGraphicFramePr>
          <p:cNvPr id="1464328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35200" y="2478088"/>
          <a:ext cx="339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478088"/>
                        <a:ext cx="339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2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28850" y="3571875"/>
          <a:ext cx="352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571875"/>
                        <a:ext cx="3524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3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32025" y="4591050"/>
          <a:ext cx="344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591050"/>
                        <a:ext cx="3444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95600" y="2133600"/>
            <a:ext cx="2493962" cy="3189288"/>
            <a:chOff x="953" y="894"/>
            <a:chExt cx="1775" cy="2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53" y="894"/>
              <a:ext cx="1775" cy="2006"/>
              <a:chOff x="1525" y="1022"/>
              <a:chExt cx="1775" cy="2006"/>
            </a:xfrm>
          </p:grpSpPr>
          <p:sp>
            <p:nvSpPr>
              <p:cNvPr id="1464333" name="Text Box 13"/>
              <p:cNvSpPr txBox="1">
                <a:spLocks noChangeArrowheads="1"/>
              </p:cNvSpPr>
              <p:nvPr/>
            </p:nvSpPr>
            <p:spPr bwMode="auto">
              <a:xfrm>
                <a:off x="1525" y="102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1   0   1   0   0   0   0   1   0</a:t>
                </a:r>
              </a:p>
            </p:txBody>
          </p:sp>
          <p:sp>
            <p:nvSpPr>
              <p:cNvPr id="1464334" name="Text Box 14"/>
              <p:cNvSpPr txBox="1">
                <a:spLocks noChangeArrowheads="1"/>
              </p:cNvSpPr>
              <p:nvPr/>
            </p:nvSpPr>
            <p:spPr bwMode="auto">
              <a:xfrm>
                <a:off x="1525" y="124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1   0   0   0   1   0   0   0   1</a:t>
                </a:r>
              </a:p>
            </p:txBody>
          </p:sp>
          <p:sp>
            <p:nvSpPr>
              <p:cNvPr id="1464335" name="Text Box 15"/>
              <p:cNvSpPr txBox="1">
                <a:spLocks noChangeArrowheads="1"/>
              </p:cNvSpPr>
              <p:nvPr/>
            </p:nvSpPr>
            <p:spPr bwMode="auto">
              <a:xfrm>
                <a:off x="1525" y="146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0   0   0   0   0   1   0   1   1</a:t>
                </a:r>
              </a:p>
            </p:txBody>
          </p:sp>
          <p:sp>
            <p:nvSpPr>
              <p:cNvPr id="1464336" name="Text Box 16"/>
              <p:cNvSpPr txBox="1">
                <a:spLocks noChangeArrowheads="1"/>
              </p:cNvSpPr>
              <p:nvPr/>
            </p:nvSpPr>
            <p:spPr bwMode="auto">
              <a:xfrm>
                <a:off x="1525" y="1687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0   0   0   0   1   0   1   1   0</a:t>
                </a:r>
              </a:p>
            </p:txBody>
          </p:sp>
          <p:sp>
            <p:nvSpPr>
              <p:cNvPr id="1464337" name="Text Box 17"/>
              <p:cNvSpPr txBox="1">
                <a:spLocks noChangeArrowheads="1"/>
              </p:cNvSpPr>
              <p:nvPr/>
            </p:nvSpPr>
            <p:spPr bwMode="auto">
              <a:xfrm>
                <a:off x="1525" y="191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0   1   1   0   0   0   1   1   0</a:t>
                </a:r>
              </a:p>
            </p:txBody>
          </p:sp>
          <p:sp>
            <p:nvSpPr>
              <p:cNvPr id="1464338" name="Text Box 18"/>
              <p:cNvSpPr txBox="1">
                <a:spLocks noChangeArrowheads="1"/>
              </p:cNvSpPr>
              <p:nvPr/>
            </p:nvSpPr>
            <p:spPr bwMode="auto">
              <a:xfrm>
                <a:off x="1525" y="2135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1   0   1   0   0   0   1   1   1</a:t>
                </a:r>
              </a:p>
            </p:txBody>
          </p:sp>
          <p:sp>
            <p:nvSpPr>
              <p:cNvPr id="1464339" name="Text Box 19"/>
              <p:cNvSpPr txBox="1">
                <a:spLocks noChangeArrowheads="1"/>
              </p:cNvSpPr>
              <p:nvPr/>
            </p:nvSpPr>
            <p:spPr bwMode="auto">
              <a:xfrm>
                <a:off x="1525" y="2356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0   0   0   1   0   0   1   0   0</a:t>
                </a:r>
              </a:p>
            </p:txBody>
          </p:sp>
          <p:sp>
            <p:nvSpPr>
              <p:cNvPr id="1464340" name="Text Box 20"/>
              <p:cNvSpPr txBox="1">
                <a:spLocks noChangeArrowheads="1"/>
              </p:cNvSpPr>
              <p:nvPr/>
            </p:nvSpPr>
            <p:spPr bwMode="auto">
              <a:xfrm>
                <a:off x="1525" y="2582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0   0   1   0   1   0   1   0   1</a:t>
                </a:r>
              </a:p>
            </p:txBody>
          </p:sp>
          <p:sp>
            <p:nvSpPr>
              <p:cNvPr id="1464341" name="Text Box 21"/>
              <p:cNvSpPr txBox="1">
                <a:spLocks noChangeArrowheads="1"/>
              </p:cNvSpPr>
              <p:nvPr/>
            </p:nvSpPr>
            <p:spPr bwMode="auto">
              <a:xfrm>
                <a:off x="1525" y="2804"/>
                <a:ext cx="1775" cy="22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0   0   1   0   1   0   0   1   0</a:t>
                </a:r>
              </a:p>
            </p:txBody>
          </p:sp>
        </p:grpSp>
        <p:sp>
          <p:nvSpPr>
            <p:cNvPr id="1464342" name="Line 22"/>
            <p:cNvSpPr>
              <a:spLocks noChangeShapeType="1"/>
            </p:cNvSpPr>
            <p:nvPr/>
          </p:nvSpPr>
          <p:spPr bwMode="auto">
            <a:xfrm>
              <a:off x="115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3" name="Line 23"/>
            <p:cNvSpPr>
              <a:spLocks noChangeShapeType="1"/>
            </p:cNvSpPr>
            <p:nvPr/>
          </p:nvSpPr>
          <p:spPr bwMode="auto">
            <a:xfrm>
              <a:off x="134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4" name="Line 24"/>
            <p:cNvSpPr>
              <a:spLocks noChangeShapeType="1"/>
            </p:cNvSpPr>
            <p:nvPr/>
          </p:nvSpPr>
          <p:spPr bwMode="auto">
            <a:xfrm>
              <a:off x="153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5" name="Line 25"/>
            <p:cNvSpPr>
              <a:spLocks noChangeShapeType="1"/>
            </p:cNvSpPr>
            <p:nvPr/>
          </p:nvSpPr>
          <p:spPr bwMode="auto">
            <a:xfrm>
              <a:off x="174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6" name="Line 26"/>
            <p:cNvSpPr>
              <a:spLocks noChangeShapeType="1"/>
            </p:cNvSpPr>
            <p:nvPr/>
          </p:nvSpPr>
          <p:spPr bwMode="auto">
            <a:xfrm>
              <a:off x="193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7" name="Line 27"/>
            <p:cNvSpPr>
              <a:spLocks noChangeShapeType="1"/>
            </p:cNvSpPr>
            <p:nvPr/>
          </p:nvSpPr>
          <p:spPr bwMode="auto">
            <a:xfrm>
              <a:off x="2127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8" name="Line 28"/>
            <p:cNvSpPr>
              <a:spLocks noChangeShapeType="1"/>
            </p:cNvSpPr>
            <p:nvPr/>
          </p:nvSpPr>
          <p:spPr bwMode="auto">
            <a:xfrm>
              <a:off x="2318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4349" name="Line 29"/>
            <p:cNvSpPr>
              <a:spLocks noChangeShapeType="1"/>
            </p:cNvSpPr>
            <p:nvPr/>
          </p:nvSpPr>
          <p:spPr bwMode="auto">
            <a:xfrm>
              <a:off x="2520" y="894"/>
              <a:ext cx="0" cy="2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64350" name="Text Box 30"/>
          <p:cNvSpPr txBox="1">
            <a:spLocks noChangeArrowheads="1"/>
          </p:cNvSpPr>
          <p:nvPr/>
        </p:nvSpPr>
        <p:spPr bwMode="auto">
          <a:xfrm>
            <a:off x="5524500" y="2133600"/>
            <a:ext cx="333746" cy="32778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5</a:t>
            </a:r>
          </a:p>
          <a:p>
            <a:r>
              <a:rPr lang="en-US" sz="2300" dirty="0"/>
              <a:t>2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3</a:t>
            </a:r>
          </a:p>
        </p:txBody>
      </p:sp>
      <p:sp>
        <p:nvSpPr>
          <p:cNvPr id="1464351" name="Text Box 31"/>
          <p:cNvSpPr txBox="1">
            <a:spLocks noChangeArrowheads="1"/>
          </p:cNvSpPr>
          <p:nvPr/>
        </p:nvSpPr>
        <p:spPr bwMode="auto">
          <a:xfrm>
            <a:off x="2916238" y="5349875"/>
            <a:ext cx="2798762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3   1   5   1   4   1   5   6   4</a:t>
            </a:r>
          </a:p>
        </p:txBody>
      </p:sp>
      <p:sp>
        <p:nvSpPr>
          <p:cNvPr id="1464352" name="Text Box 32"/>
          <p:cNvSpPr txBox="1">
            <a:spLocks noChangeArrowheads="1"/>
          </p:cNvSpPr>
          <p:nvPr/>
        </p:nvSpPr>
        <p:spPr bwMode="auto">
          <a:xfrm>
            <a:off x="5537200" y="5370513"/>
            <a:ext cx="482600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1464353" name="Text Box 33"/>
          <p:cNvSpPr txBox="1">
            <a:spLocks noChangeArrowheads="1"/>
          </p:cNvSpPr>
          <p:nvPr/>
        </p:nvSpPr>
        <p:spPr bwMode="auto">
          <a:xfrm>
            <a:off x="2614613" y="5229225"/>
            <a:ext cx="395287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64354" name="Text Box 34"/>
          <p:cNvSpPr txBox="1">
            <a:spLocks noChangeArrowheads="1"/>
          </p:cNvSpPr>
          <p:nvPr/>
        </p:nvSpPr>
        <p:spPr bwMode="auto">
          <a:xfrm>
            <a:off x="5486400" y="1778000"/>
            <a:ext cx="3952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64355" name="AutoShape 35"/>
          <p:cNvSpPr>
            <a:spLocks/>
          </p:cNvSpPr>
          <p:nvPr/>
        </p:nvSpPr>
        <p:spPr bwMode="auto">
          <a:xfrm>
            <a:off x="2633663" y="21859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4356" name="AutoShape 36"/>
          <p:cNvSpPr>
            <a:spLocks/>
          </p:cNvSpPr>
          <p:nvPr/>
        </p:nvSpPr>
        <p:spPr bwMode="auto">
          <a:xfrm>
            <a:off x="2636838" y="32400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4357" name="AutoShape 37"/>
          <p:cNvSpPr>
            <a:spLocks/>
          </p:cNvSpPr>
          <p:nvPr/>
        </p:nvSpPr>
        <p:spPr bwMode="auto">
          <a:xfrm>
            <a:off x="2636838" y="428783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64358" name="Line 38"/>
          <p:cNvSpPr>
            <a:spLocks noChangeShapeType="1"/>
          </p:cNvSpPr>
          <p:nvPr/>
        </p:nvSpPr>
        <p:spPr bwMode="auto">
          <a:xfrm>
            <a:off x="1262063" y="3228975"/>
            <a:ext cx="1725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64359" name="Line 39"/>
          <p:cNvSpPr>
            <a:spLocks noChangeShapeType="1"/>
          </p:cNvSpPr>
          <p:nvPr/>
        </p:nvSpPr>
        <p:spPr bwMode="auto">
          <a:xfrm>
            <a:off x="1231900" y="4294188"/>
            <a:ext cx="1725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64360" name="AutoShape 40"/>
          <p:cNvSpPr>
            <a:spLocks/>
          </p:cNvSpPr>
          <p:nvPr/>
        </p:nvSpPr>
        <p:spPr bwMode="auto">
          <a:xfrm rot="5400000">
            <a:off x="4910136" y="1568451"/>
            <a:ext cx="161925" cy="838200"/>
          </a:xfrm>
          <a:prstGeom prst="leftBrace">
            <a:avLst>
              <a:gd name="adj1" fmla="val 642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61" name="AutoShape 41"/>
          <p:cNvSpPr>
            <a:spLocks/>
          </p:cNvSpPr>
          <p:nvPr/>
        </p:nvSpPr>
        <p:spPr bwMode="auto">
          <a:xfrm rot="5400000">
            <a:off x="3919537" y="1416052"/>
            <a:ext cx="161925" cy="1143000"/>
          </a:xfrm>
          <a:prstGeom prst="leftBrace">
            <a:avLst>
              <a:gd name="adj1" fmla="val 477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62" name="AutoShape 42"/>
          <p:cNvSpPr>
            <a:spLocks/>
          </p:cNvSpPr>
          <p:nvPr/>
        </p:nvSpPr>
        <p:spPr bwMode="auto">
          <a:xfrm rot="5400000">
            <a:off x="3080542" y="1720057"/>
            <a:ext cx="163513" cy="533399"/>
          </a:xfrm>
          <a:prstGeom prst="leftBrace">
            <a:avLst>
              <a:gd name="adj1" fmla="val 3228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64363" name="Line 43"/>
          <p:cNvSpPr>
            <a:spLocks noChangeShapeType="1"/>
          </p:cNvSpPr>
          <p:nvPr/>
        </p:nvSpPr>
        <p:spPr bwMode="auto">
          <a:xfrm>
            <a:off x="3429000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64364" name="Line 44"/>
          <p:cNvSpPr>
            <a:spLocks noChangeShapeType="1"/>
          </p:cNvSpPr>
          <p:nvPr/>
        </p:nvSpPr>
        <p:spPr bwMode="auto">
          <a:xfrm>
            <a:off x="4572000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64365" name="Object 45"/>
          <p:cNvGraphicFramePr>
            <a:graphicFrameLocks noChangeAspect="1"/>
          </p:cNvGraphicFramePr>
          <p:nvPr/>
        </p:nvGraphicFramePr>
        <p:xfrm>
          <a:off x="2971800" y="1398588"/>
          <a:ext cx="398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98588"/>
                        <a:ext cx="3984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6" name="Object 46"/>
          <p:cNvGraphicFramePr>
            <a:graphicFrameLocks noChangeAspect="1"/>
          </p:cNvGraphicFramePr>
          <p:nvPr/>
        </p:nvGraphicFramePr>
        <p:xfrm>
          <a:off x="3795713" y="1395413"/>
          <a:ext cx="4143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1395413"/>
                        <a:ext cx="4143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7" name="Object 47"/>
          <p:cNvGraphicFramePr>
            <a:graphicFrameLocks noChangeAspect="1"/>
          </p:cNvGraphicFramePr>
          <p:nvPr/>
        </p:nvGraphicFramePr>
        <p:xfrm>
          <a:off x="4800600" y="1406525"/>
          <a:ext cx="4238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13" imgW="152280" imgH="177480" progId="Equation.3">
                  <p:embed/>
                </p:oleObj>
              </mc:Choice>
              <mc:Fallback>
                <p:oleObj name="Equation" r:id="rId13" imgW="1522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06525"/>
                        <a:ext cx="4238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ChangeArrowheads="1"/>
          </p:cNvSpPr>
          <p:nvPr/>
        </p:nvSpPr>
        <p:spPr bwMode="auto">
          <a:xfrm>
            <a:off x="2916239" y="2133600"/>
            <a:ext cx="2493961" cy="3200400"/>
          </a:xfrm>
          <a:prstGeom prst="rect">
            <a:avLst/>
          </a:prstGeom>
          <a:solidFill>
            <a:srgbClr val="05A6FF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80708" name="Rectangle 4"/>
          <p:cNvSpPr>
            <a:spLocks noChangeArrowheads="1"/>
          </p:cNvSpPr>
          <p:nvPr/>
        </p:nvSpPr>
        <p:spPr bwMode="auto">
          <a:xfrm>
            <a:off x="3522663" y="2179638"/>
            <a:ext cx="950912" cy="1063625"/>
          </a:xfrm>
          <a:prstGeom prst="rect">
            <a:avLst/>
          </a:prstGeom>
          <a:solidFill>
            <a:srgbClr val="0067B4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53" name="Text Box 49"/>
          <p:cNvSpPr txBox="1">
            <a:spLocks noChangeArrowheads="1"/>
          </p:cNvSpPr>
          <p:nvPr/>
        </p:nvSpPr>
        <p:spPr bwMode="auto">
          <a:xfrm>
            <a:off x="2919413" y="2881313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  0           0                3       </a:t>
            </a:r>
          </a:p>
        </p:txBody>
      </p:sp>
      <p:sp>
        <p:nvSpPr>
          <p:cNvPr id="1480760" name="Text Box 56"/>
          <p:cNvSpPr txBox="1">
            <a:spLocks noChangeArrowheads="1"/>
          </p:cNvSpPr>
          <p:nvPr/>
        </p:nvSpPr>
        <p:spPr bwMode="auto">
          <a:xfrm>
            <a:off x="2916238" y="5349875"/>
            <a:ext cx="27305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  4          10              15     </a:t>
            </a:r>
          </a:p>
        </p:txBody>
      </p:sp>
      <p:sp>
        <p:nvSpPr>
          <p:cNvPr id="1480707" name="Rectangle 3"/>
          <p:cNvSpPr>
            <a:spLocks noChangeArrowheads="1"/>
          </p:cNvSpPr>
          <p:nvPr/>
        </p:nvSpPr>
        <p:spPr bwMode="auto">
          <a:xfrm>
            <a:off x="2914651" y="3276600"/>
            <a:ext cx="2495549" cy="990600"/>
          </a:xfrm>
          <a:prstGeom prst="rect">
            <a:avLst/>
          </a:prstGeom>
          <a:solidFill>
            <a:srgbClr val="0067B4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80709" name="Rectangle 5"/>
          <p:cNvSpPr>
            <a:spLocks noChangeArrowheads="1"/>
          </p:cNvSpPr>
          <p:nvPr/>
        </p:nvSpPr>
        <p:spPr bwMode="auto">
          <a:xfrm>
            <a:off x="3536950" y="4300538"/>
            <a:ext cx="944563" cy="1063625"/>
          </a:xfrm>
          <a:prstGeom prst="rect">
            <a:avLst/>
          </a:prstGeom>
          <a:solidFill>
            <a:srgbClr val="0067B4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10" name="Rectangle 6"/>
          <p:cNvSpPr>
            <a:spLocks noChangeArrowheads="1"/>
          </p:cNvSpPr>
          <p:nvPr/>
        </p:nvSpPr>
        <p:spPr bwMode="auto">
          <a:xfrm>
            <a:off x="3541713" y="3246438"/>
            <a:ext cx="936625" cy="1049337"/>
          </a:xfrm>
          <a:prstGeom prst="rect">
            <a:avLst/>
          </a:prstGeom>
          <a:solidFill>
            <a:srgbClr val="05A6FF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1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0" y="1143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 Distributional Co-Clustering</a:t>
            </a:r>
          </a:p>
        </p:txBody>
      </p:sp>
      <p:graphicFrame>
        <p:nvGraphicFramePr>
          <p:cNvPr id="1480712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35200" y="2478088"/>
          <a:ext cx="339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478088"/>
                        <a:ext cx="339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071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28850" y="3571875"/>
          <a:ext cx="352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571875"/>
                        <a:ext cx="3524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071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32025" y="4591050"/>
          <a:ext cx="344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591050"/>
                        <a:ext cx="3444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7" name="Text Box 13"/>
          <p:cNvSpPr txBox="1">
            <a:spLocks noChangeArrowheads="1"/>
          </p:cNvSpPr>
          <p:nvPr/>
        </p:nvSpPr>
        <p:spPr bwMode="auto">
          <a:xfrm>
            <a:off x="2916239" y="2174875"/>
            <a:ext cx="2493962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  1           1                1       </a:t>
            </a:r>
          </a:p>
        </p:txBody>
      </p:sp>
      <p:sp>
        <p:nvSpPr>
          <p:cNvPr id="1480727" name="Line 23"/>
          <p:cNvSpPr>
            <a:spLocks noChangeShapeType="1"/>
          </p:cNvSpPr>
          <p:nvPr/>
        </p:nvSpPr>
        <p:spPr bwMode="auto">
          <a:xfrm>
            <a:off x="3541713" y="2174875"/>
            <a:ext cx="0" cy="318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0730" name="Line 26"/>
          <p:cNvSpPr>
            <a:spLocks noChangeShapeType="1"/>
          </p:cNvSpPr>
          <p:nvPr/>
        </p:nvSpPr>
        <p:spPr bwMode="auto">
          <a:xfrm>
            <a:off x="4478338" y="2174875"/>
            <a:ext cx="0" cy="318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0734" name="Text Box 30"/>
          <p:cNvSpPr txBox="1">
            <a:spLocks noChangeArrowheads="1"/>
          </p:cNvSpPr>
          <p:nvPr/>
        </p:nvSpPr>
        <p:spPr bwMode="auto">
          <a:xfrm>
            <a:off x="5562600" y="2133600"/>
            <a:ext cx="333746" cy="32778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3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5</a:t>
            </a:r>
          </a:p>
          <a:p>
            <a:r>
              <a:rPr lang="en-US" sz="2300" dirty="0"/>
              <a:t>2</a:t>
            </a:r>
          </a:p>
          <a:p>
            <a:r>
              <a:rPr lang="en-US" sz="2300" dirty="0"/>
              <a:t>4</a:t>
            </a:r>
          </a:p>
          <a:p>
            <a:r>
              <a:rPr lang="en-US" sz="2300" dirty="0"/>
              <a:t>3</a:t>
            </a:r>
          </a:p>
        </p:txBody>
      </p:sp>
      <p:sp>
        <p:nvSpPr>
          <p:cNvPr id="1480736" name="Text Box 32"/>
          <p:cNvSpPr txBox="1">
            <a:spLocks noChangeArrowheads="1"/>
          </p:cNvSpPr>
          <p:nvPr/>
        </p:nvSpPr>
        <p:spPr bwMode="auto">
          <a:xfrm>
            <a:off x="5562600" y="5370513"/>
            <a:ext cx="482600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1480737" name="Text Box 33"/>
          <p:cNvSpPr txBox="1">
            <a:spLocks noChangeArrowheads="1"/>
          </p:cNvSpPr>
          <p:nvPr/>
        </p:nvSpPr>
        <p:spPr bwMode="auto">
          <a:xfrm>
            <a:off x="2614613" y="5229225"/>
            <a:ext cx="395287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80738" name="Text Box 34"/>
          <p:cNvSpPr txBox="1">
            <a:spLocks noChangeArrowheads="1"/>
          </p:cNvSpPr>
          <p:nvPr/>
        </p:nvSpPr>
        <p:spPr bwMode="auto">
          <a:xfrm>
            <a:off x="5562600" y="1778000"/>
            <a:ext cx="3952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</a:t>
            </a:r>
          </a:p>
        </p:txBody>
      </p:sp>
      <p:sp>
        <p:nvSpPr>
          <p:cNvPr id="1480739" name="AutoShape 35"/>
          <p:cNvSpPr>
            <a:spLocks/>
          </p:cNvSpPr>
          <p:nvPr/>
        </p:nvSpPr>
        <p:spPr bwMode="auto">
          <a:xfrm>
            <a:off x="2633663" y="21859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0" name="AutoShape 36"/>
          <p:cNvSpPr>
            <a:spLocks/>
          </p:cNvSpPr>
          <p:nvPr/>
        </p:nvSpPr>
        <p:spPr bwMode="auto">
          <a:xfrm>
            <a:off x="2636838" y="32400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1" name="AutoShape 37"/>
          <p:cNvSpPr>
            <a:spLocks/>
          </p:cNvSpPr>
          <p:nvPr/>
        </p:nvSpPr>
        <p:spPr bwMode="auto">
          <a:xfrm>
            <a:off x="2636838" y="428783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2" name="Line 38"/>
          <p:cNvSpPr>
            <a:spLocks noChangeShapeType="1"/>
          </p:cNvSpPr>
          <p:nvPr/>
        </p:nvSpPr>
        <p:spPr bwMode="auto">
          <a:xfrm>
            <a:off x="1262063" y="3228975"/>
            <a:ext cx="1725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0743" name="Line 39"/>
          <p:cNvSpPr>
            <a:spLocks noChangeShapeType="1"/>
          </p:cNvSpPr>
          <p:nvPr/>
        </p:nvSpPr>
        <p:spPr bwMode="auto">
          <a:xfrm>
            <a:off x="1231900" y="4294188"/>
            <a:ext cx="1725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0744" name="AutoShape 40"/>
          <p:cNvSpPr>
            <a:spLocks/>
          </p:cNvSpPr>
          <p:nvPr/>
        </p:nvSpPr>
        <p:spPr bwMode="auto">
          <a:xfrm rot="5400000">
            <a:off x="4872036" y="1530351"/>
            <a:ext cx="161925" cy="914400"/>
          </a:xfrm>
          <a:prstGeom prst="leftBrace">
            <a:avLst>
              <a:gd name="adj1" fmla="val 642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80745" name="AutoShape 41"/>
          <p:cNvSpPr>
            <a:spLocks/>
          </p:cNvSpPr>
          <p:nvPr/>
        </p:nvSpPr>
        <p:spPr bwMode="auto">
          <a:xfrm rot="5400000">
            <a:off x="3931444" y="1523207"/>
            <a:ext cx="161925" cy="928687"/>
          </a:xfrm>
          <a:prstGeom prst="leftBrace">
            <a:avLst>
              <a:gd name="adj1" fmla="val 477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6" name="AutoShape 42"/>
          <p:cNvSpPr>
            <a:spLocks/>
          </p:cNvSpPr>
          <p:nvPr/>
        </p:nvSpPr>
        <p:spPr bwMode="auto">
          <a:xfrm rot="5400000">
            <a:off x="3149600" y="1670050"/>
            <a:ext cx="163513" cy="633413"/>
          </a:xfrm>
          <a:prstGeom prst="leftBrace">
            <a:avLst>
              <a:gd name="adj1" fmla="val 3228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7" name="Line 43"/>
          <p:cNvSpPr>
            <a:spLocks noChangeShapeType="1"/>
          </p:cNvSpPr>
          <p:nvPr/>
        </p:nvSpPr>
        <p:spPr bwMode="auto">
          <a:xfrm>
            <a:off x="3548063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80748" name="Line 44"/>
          <p:cNvSpPr>
            <a:spLocks noChangeShapeType="1"/>
          </p:cNvSpPr>
          <p:nvPr/>
        </p:nvSpPr>
        <p:spPr bwMode="auto">
          <a:xfrm>
            <a:off x="4483100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80749" name="Object 45"/>
          <p:cNvGraphicFramePr>
            <a:graphicFrameLocks noChangeAspect="1"/>
          </p:cNvGraphicFramePr>
          <p:nvPr/>
        </p:nvGraphicFramePr>
        <p:xfrm>
          <a:off x="3054350" y="1398588"/>
          <a:ext cx="398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398588"/>
                        <a:ext cx="3984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0750" name="Object 46"/>
          <p:cNvGraphicFramePr>
            <a:graphicFrameLocks noChangeAspect="1"/>
          </p:cNvGraphicFramePr>
          <p:nvPr/>
        </p:nvGraphicFramePr>
        <p:xfrm>
          <a:off x="3795713" y="1395413"/>
          <a:ext cx="4143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1395413"/>
                        <a:ext cx="4143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0751" name="Object 47"/>
          <p:cNvGraphicFramePr>
            <a:graphicFrameLocks noChangeAspect="1"/>
          </p:cNvGraphicFramePr>
          <p:nvPr/>
        </p:nvGraphicFramePr>
        <p:xfrm>
          <a:off x="4800600" y="1406525"/>
          <a:ext cx="4238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13" imgW="152280" imgH="177480" progId="Equation.3">
                  <p:embed/>
                </p:oleObj>
              </mc:Choice>
              <mc:Fallback>
                <p:oleObj name="Equation" r:id="rId13" imgW="1522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06525"/>
                        <a:ext cx="4238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52" name="Text Box 48"/>
          <p:cNvSpPr txBox="1">
            <a:spLocks noChangeArrowheads="1"/>
          </p:cNvSpPr>
          <p:nvPr/>
        </p:nvSpPr>
        <p:spPr bwMode="auto">
          <a:xfrm>
            <a:off x="2919413" y="2524125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  1           1                1       </a:t>
            </a:r>
          </a:p>
        </p:txBody>
      </p:sp>
      <p:sp>
        <p:nvSpPr>
          <p:cNvPr id="1480754" name="Text Box 50"/>
          <p:cNvSpPr txBox="1">
            <a:spLocks noChangeArrowheads="1"/>
          </p:cNvSpPr>
          <p:nvPr/>
        </p:nvSpPr>
        <p:spPr bwMode="auto">
          <a:xfrm>
            <a:off x="2919413" y="3232150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  0           1                2       </a:t>
            </a:r>
          </a:p>
        </p:txBody>
      </p:sp>
      <p:sp>
        <p:nvSpPr>
          <p:cNvPr id="1480755" name="Text Box 51"/>
          <p:cNvSpPr txBox="1">
            <a:spLocks noChangeArrowheads="1"/>
          </p:cNvSpPr>
          <p:nvPr/>
        </p:nvSpPr>
        <p:spPr bwMode="auto">
          <a:xfrm>
            <a:off x="2919413" y="3579813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  1           1                2       </a:t>
            </a:r>
          </a:p>
        </p:txBody>
      </p:sp>
      <p:sp>
        <p:nvSpPr>
          <p:cNvPr id="1480756" name="Text Box 52"/>
          <p:cNvSpPr txBox="1">
            <a:spLocks noChangeArrowheads="1"/>
          </p:cNvSpPr>
          <p:nvPr/>
        </p:nvSpPr>
        <p:spPr bwMode="auto">
          <a:xfrm>
            <a:off x="2919413" y="3940175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/>
              <a:t>  1           1                3       </a:t>
            </a:r>
          </a:p>
        </p:txBody>
      </p:sp>
      <p:sp>
        <p:nvSpPr>
          <p:cNvPr id="1480757" name="Text Box 53"/>
          <p:cNvSpPr txBox="1">
            <a:spLocks noChangeArrowheads="1"/>
          </p:cNvSpPr>
          <p:nvPr/>
        </p:nvSpPr>
        <p:spPr bwMode="auto">
          <a:xfrm>
            <a:off x="2919413" y="4297363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/>
              <a:t>  0           1                1       </a:t>
            </a:r>
          </a:p>
        </p:txBody>
      </p:sp>
      <p:sp>
        <p:nvSpPr>
          <p:cNvPr id="1480758" name="Text Box 54"/>
          <p:cNvSpPr txBox="1">
            <a:spLocks noChangeArrowheads="1"/>
          </p:cNvSpPr>
          <p:nvPr/>
        </p:nvSpPr>
        <p:spPr bwMode="auto">
          <a:xfrm>
            <a:off x="2919413" y="4643438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/>
              <a:t>  0           2                2       </a:t>
            </a:r>
          </a:p>
        </p:txBody>
      </p:sp>
      <p:sp>
        <p:nvSpPr>
          <p:cNvPr id="1480759" name="Text Box 55"/>
          <p:cNvSpPr txBox="1">
            <a:spLocks noChangeArrowheads="1"/>
          </p:cNvSpPr>
          <p:nvPr/>
        </p:nvSpPr>
        <p:spPr bwMode="auto">
          <a:xfrm>
            <a:off x="2919413" y="4997450"/>
            <a:ext cx="249078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/>
              <a:t>  0           2                1      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908301" y="2778125"/>
            <a:ext cx="5551487" cy="555625"/>
            <a:chOff x="2908301" y="2778125"/>
            <a:chExt cx="5551487" cy="555625"/>
          </a:xfrm>
        </p:grpSpPr>
        <p:sp>
          <p:nvSpPr>
            <p:cNvPr id="1480763" name="Line 59"/>
            <p:cNvSpPr>
              <a:spLocks noChangeShapeType="1"/>
            </p:cNvSpPr>
            <p:nvPr/>
          </p:nvSpPr>
          <p:spPr bwMode="auto">
            <a:xfrm>
              <a:off x="5410200" y="3047999"/>
              <a:ext cx="868363" cy="31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80762" name="Rectangle 58"/>
            <p:cNvSpPr>
              <a:spLocks noChangeArrowheads="1"/>
            </p:cNvSpPr>
            <p:nvPr/>
          </p:nvSpPr>
          <p:spPr bwMode="auto">
            <a:xfrm>
              <a:off x="2908301" y="2865438"/>
              <a:ext cx="2501900" cy="369888"/>
            </a:xfrm>
            <a:prstGeom prst="rect">
              <a:avLst/>
            </a:prstGeom>
            <a:noFill/>
            <a:ln w="571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80764" name="Object 60"/>
            <p:cNvGraphicFramePr>
              <a:graphicFrameLocks noChangeAspect="1"/>
            </p:cNvGraphicFramePr>
            <p:nvPr/>
          </p:nvGraphicFramePr>
          <p:xfrm>
            <a:off x="6272213" y="2778125"/>
            <a:ext cx="21875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78" name="Equation" r:id="rId15" imgW="749160" imgH="190440" progId="Equation.3">
                    <p:embed/>
                  </p:oleObj>
                </mc:Choice>
                <mc:Fallback>
                  <p:oleObj name="Equation" r:id="rId15" imgW="749160" imgH="1904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2213" y="2778125"/>
                          <a:ext cx="2187575" cy="555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ChangeArrowheads="1"/>
          </p:cNvSpPr>
          <p:nvPr/>
        </p:nvSpPr>
        <p:spPr bwMode="auto">
          <a:xfrm>
            <a:off x="2916239" y="2171700"/>
            <a:ext cx="2493962" cy="3189288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78659" name="Rectangle 3"/>
          <p:cNvSpPr>
            <a:spLocks noChangeArrowheads="1"/>
          </p:cNvSpPr>
          <p:nvPr/>
        </p:nvSpPr>
        <p:spPr bwMode="auto">
          <a:xfrm>
            <a:off x="2914651" y="3235325"/>
            <a:ext cx="2495550" cy="1063625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78660" name="Rectangle 4"/>
          <p:cNvSpPr>
            <a:spLocks noChangeArrowheads="1"/>
          </p:cNvSpPr>
          <p:nvPr/>
        </p:nvSpPr>
        <p:spPr bwMode="auto">
          <a:xfrm>
            <a:off x="3522663" y="2179638"/>
            <a:ext cx="950912" cy="1063625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61" name="Rectangle 5"/>
          <p:cNvSpPr>
            <a:spLocks noChangeArrowheads="1"/>
          </p:cNvSpPr>
          <p:nvPr/>
        </p:nvSpPr>
        <p:spPr bwMode="auto">
          <a:xfrm>
            <a:off x="3536950" y="4300538"/>
            <a:ext cx="944563" cy="1063625"/>
          </a:xfrm>
          <a:prstGeom prst="rect">
            <a:avLst/>
          </a:prstGeom>
          <a:solidFill>
            <a:srgbClr val="0067B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62" name="Rectangle 6"/>
          <p:cNvSpPr>
            <a:spLocks noChangeArrowheads="1"/>
          </p:cNvSpPr>
          <p:nvPr/>
        </p:nvSpPr>
        <p:spPr bwMode="auto">
          <a:xfrm>
            <a:off x="3541713" y="3246438"/>
            <a:ext cx="936625" cy="1049337"/>
          </a:xfrm>
          <a:prstGeom prst="rect">
            <a:avLst/>
          </a:prstGeom>
          <a:solidFill>
            <a:srgbClr val="05A6FF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63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0" y="1143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 Distributional Co-Clustering</a:t>
            </a:r>
          </a:p>
        </p:txBody>
      </p:sp>
      <p:graphicFrame>
        <p:nvGraphicFramePr>
          <p:cNvPr id="1478664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35200" y="2478088"/>
          <a:ext cx="339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0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478088"/>
                        <a:ext cx="339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866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28850" y="3571875"/>
          <a:ext cx="352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1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571875"/>
                        <a:ext cx="3524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866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32025" y="4591050"/>
          <a:ext cx="344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2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591050"/>
                        <a:ext cx="3444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8686" name="Text Box 30"/>
          <p:cNvSpPr txBox="1">
            <a:spLocks noChangeArrowheads="1"/>
          </p:cNvSpPr>
          <p:nvPr/>
        </p:nvSpPr>
        <p:spPr bwMode="auto">
          <a:xfrm>
            <a:off x="5524500" y="2228850"/>
            <a:ext cx="482824" cy="31547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2300" dirty="0"/>
              <a:t>8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12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9</a:t>
            </a:r>
          </a:p>
          <a:p>
            <a:endParaRPr lang="en-US" sz="2300" dirty="0"/>
          </a:p>
        </p:txBody>
      </p:sp>
      <p:sp>
        <p:nvSpPr>
          <p:cNvPr id="1478687" name="Text Box 31"/>
          <p:cNvSpPr txBox="1">
            <a:spLocks noChangeArrowheads="1"/>
          </p:cNvSpPr>
          <p:nvPr/>
        </p:nvSpPr>
        <p:spPr bwMode="auto">
          <a:xfrm>
            <a:off x="2916238" y="5349875"/>
            <a:ext cx="27305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  4          10              15     </a:t>
            </a:r>
          </a:p>
        </p:txBody>
      </p:sp>
      <p:sp>
        <p:nvSpPr>
          <p:cNvPr id="1478688" name="Text Box 32"/>
          <p:cNvSpPr txBox="1">
            <a:spLocks noChangeArrowheads="1"/>
          </p:cNvSpPr>
          <p:nvPr/>
        </p:nvSpPr>
        <p:spPr bwMode="auto">
          <a:xfrm>
            <a:off x="5537200" y="5370513"/>
            <a:ext cx="482600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1478689" name="Text Box 33"/>
          <p:cNvSpPr txBox="1">
            <a:spLocks noChangeArrowheads="1"/>
          </p:cNvSpPr>
          <p:nvPr/>
        </p:nvSpPr>
        <p:spPr bwMode="auto">
          <a:xfrm>
            <a:off x="2614613" y="5229225"/>
            <a:ext cx="395287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8690" name="Text Box 34"/>
          <p:cNvSpPr txBox="1">
            <a:spLocks noChangeArrowheads="1"/>
          </p:cNvSpPr>
          <p:nvPr/>
        </p:nvSpPr>
        <p:spPr bwMode="auto">
          <a:xfrm>
            <a:off x="5486400" y="1778000"/>
            <a:ext cx="3952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</a:t>
            </a:r>
          </a:p>
        </p:txBody>
      </p:sp>
      <p:sp>
        <p:nvSpPr>
          <p:cNvPr id="1478691" name="AutoShape 35"/>
          <p:cNvSpPr>
            <a:spLocks/>
          </p:cNvSpPr>
          <p:nvPr/>
        </p:nvSpPr>
        <p:spPr bwMode="auto">
          <a:xfrm>
            <a:off x="2633663" y="21859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92" name="AutoShape 36"/>
          <p:cNvSpPr>
            <a:spLocks/>
          </p:cNvSpPr>
          <p:nvPr/>
        </p:nvSpPr>
        <p:spPr bwMode="auto">
          <a:xfrm>
            <a:off x="2636838" y="324008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93" name="AutoShape 37"/>
          <p:cNvSpPr>
            <a:spLocks/>
          </p:cNvSpPr>
          <p:nvPr/>
        </p:nvSpPr>
        <p:spPr bwMode="auto">
          <a:xfrm>
            <a:off x="2636838" y="4287838"/>
            <a:ext cx="147637" cy="1054100"/>
          </a:xfrm>
          <a:prstGeom prst="leftBrace">
            <a:avLst>
              <a:gd name="adj1" fmla="val 594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94" name="Line 38"/>
          <p:cNvSpPr>
            <a:spLocks noChangeShapeType="1"/>
          </p:cNvSpPr>
          <p:nvPr/>
        </p:nvSpPr>
        <p:spPr bwMode="auto">
          <a:xfrm>
            <a:off x="1262063" y="3228975"/>
            <a:ext cx="1725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8695" name="Line 39"/>
          <p:cNvSpPr>
            <a:spLocks noChangeShapeType="1"/>
          </p:cNvSpPr>
          <p:nvPr/>
        </p:nvSpPr>
        <p:spPr bwMode="auto">
          <a:xfrm>
            <a:off x="1231900" y="4294188"/>
            <a:ext cx="1725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8696" name="AutoShape 40"/>
          <p:cNvSpPr>
            <a:spLocks/>
          </p:cNvSpPr>
          <p:nvPr/>
        </p:nvSpPr>
        <p:spPr bwMode="auto">
          <a:xfrm rot="5400000">
            <a:off x="4870449" y="1528763"/>
            <a:ext cx="161925" cy="917575"/>
          </a:xfrm>
          <a:prstGeom prst="leftBrace">
            <a:avLst>
              <a:gd name="adj1" fmla="val 642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78697" name="AutoShape 41"/>
          <p:cNvSpPr>
            <a:spLocks/>
          </p:cNvSpPr>
          <p:nvPr/>
        </p:nvSpPr>
        <p:spPr bwMode="auto">
          <a:xfrm rot="5400000">
            <a:off x="3931444" y="1523207"/>
            <a:ext cx="161925" cy="928687"/>
          </a:xfrm>
          <a:prstGeom prst="leftBrace">
            <a:avLst>
              <a:gd name="adj1" fmla="val 477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98" name="AutoShape 42"/>
          <p:cNvSpPr>
            <a:spLocks/>
          </p:cNvSpPr>
          <p:nvPr/>
        </p:nvSpPr>
        <p:spPr bwMode="auto">
          <a:xfrm rot="5400000">
            <a:off x="3149600" y="1670050"/>
            <a:ext cx="163513" cy="633413"/>
          </a:xfrm>
          <a:prstGeom prst="leftBrace">
            <a:avLst>
              <a:gd name="adj1" fmla="val 3228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8699" name="Line 43"/>
          <p:cNvSpPr>
            <a:spLocks noChangeShapeType="1"/>
          </p:cNvSpPr>
          <p:nvPr/>
        </p:nvSpPr>
        <p:spPr bwMode="auto">
          <a:xfrm>
            <a:off x="3548063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8700" name="Line 44"/>
          <p:cNvSpPr>
            <a:spLocks noChangeShapeType="1"/>
          </p:cNvSpPr>
          <p:nvPr/>
        </p:nvSpPr>
        <p:spPr bwMode="auto">
          <a:xfrm>
            <a:off x="4483100" y="1190625"/>
            <a:ext cx="0" cy="974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78701" name="Object 45"/>
          <p:cNvGraphicFramePr>
            <a:graphicFrameLocks noChangeAspect="1"/>
          </p:cNvGraphicFramePr>
          <p:nvPr/>
        </p:nvGraphicFramePr>
        <p:xfrm>
          <a:off x="3054350" y="1398588"/>
          <a:ext cx="398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3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398588"/>
                        <a:ext cx="3984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8702" name="Object 46"/>
          <p:cNvGraphicFramePr>
            <a:graphicFrameLocks noChangeAspect="1"/>
          </p:cNvGraphicFramePr>
          <p:nvPr/>
        </p:nvGraphicFramePr>
        <p:xfrm>
          <a:off x="3795713" y="1395413"/>
          <a:ext cx="4143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1395413"/>
                        <a:ext cx="4143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8703" name="Object 47"/>
          <p:cNvGraphicFramePr>
            <a:graphicFrameLocks noChangeAspect="1"/>
          </p:cNvGraphicFramePr>
          <p:nvPr/>
        </p:nvGraphicFramePr>
        <p:xfrm>
          <a:off x="4800600" y="1406525"/>
          <a:ext cx="4238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Equation" r:id="rId13" imgW="152280" imgH="177480" progId="Equation.3">
                  <p:embed/>
                </p:oleObj>
              </mc:Choice>
              <mc:Fallback>
                <p:oleObj name="Equation" r:id="rId13" imgW="1522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06525"/>
                        <a:ext cx="4238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8705" name="Line 49"/>
          <p:cNvSpPr>
            <a:spLocks noChangeShapeType="1"/>
          </p:cNvSpPr>
          <p:nvPr/>
        </p:nvSpPr>
        <p:spPr bwMode="auto">
          <a:xfrm flipV="1">
            <a:off x="2895601" y="3200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8706" name="Line 50"/>
          <p:cNvSpPr>
            <a:spLocks noChangeShapeType="1"/>
          </p:cNvSpPr>
          <p:nvPr/>
        </p:nvSpPr>
        <p:spPr bwMode="auto">
          <a:xfrm flipV="1">
            <a:off x="2895601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8707" name="Line 51"/>
          <p:cNvSpPr>
            <a:spLocks noChangeShapeType="1"/>
          </p:cNvSpPr>
          <p:nvPr/>
        </p:nvSpPr>
        <p:spPr bwMode="auto">
          <a:xfrm>
            <a:off x="3532188" y="2176463"/>
            <a:ext cx="9525" cy="3167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8708" name="Line 52"/>
          <p:cNvSpPr>
            <a:spLocks noChangeShapeType="1"/>
          </p:cNvSpPr>
          <p:nvPr/>
        </p:nvSpPr>
        <p:spPr bwMode="auto">
          <a:xfrm>
            <a:off x="4465638" y="2176463"/>
            <a:ext cx="9525" cy="3167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8710" name="Text Box 54"/>
          <p:cNvSpPr txBox="1">
            <a:spLocks noChangeArrowheads="1"/>
          </p:cNvSpPr>
          <p:nvPr/>
        </p:nvSpPr>
        <p:spPr bwMode="auto">
          <a:xfrm>
            <a:off x="3065463" y="2513013"/>
            <a:ext cx="3413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478711" name="Text Box 55"/>
          <p:cNvSpPr txBox="1">
            <a:spLocks noChangeArrowheads="1"/>
          </p:cNvSpPr>
          <p:nvPr/>
        </p:nvSpPr>
        <p:spPr bwMode="auto">
          <a:xfrm>
            <a:off x="3846513" y="2513013"/>
            <a:ext cx="3413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478712" name="Text Box 56"/>
          <p:cNvSpPr txBox="1">
            <a:spLocks noChangeArrowheads="1"/>
          </p:cNvSpPr>
          <p:nvPr/>
        </p:nvSpPr>
        <p:spPr bwMode="auto">
          <a:xfrm>
            <a:off x="4800600" y="2513013"/>
            <a:ext cx="3413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478713" name="Text Box 57"/>
          <p:cNvSpPr txBox="1">
            <a:spLocks noChangeArrowheads="1"/>
          </p:cNvSpPr>
          <p:nvPr/>
        </p:nvSpPr>
        <p:spPr bwMode="auto">
          <a:xfrm>
            <a:off x="3063875" y="3570288"/>
            <a:ext cx="3413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478714" name="Text Box 58"/>
          <p:cNvSpPr txBox="1">
            <a:spLocks noChangeArrowheads="1"/>
          </p:cNvSpPr>
          <p:nvPr/>
        </p:nvSpPr>
        <p:spPr bwMode="auto">
          <a:xfrm>
            <a:off x="3844925" y="3570288"/>
            <a:ext cx="3413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478715" name="Text Box 59"/>
          <p:cNvSpPr txBox="1">
            <a:spLocks noChangeArrowheads="1"/>
          </p:cNvSpPr>
          <p:nvPr/>
        </p:nvSpPr>
        <p:spPr bwMode="auto">
          <a:xfrm>
            <a:off x="4800600" y="3570288"/>
            <a:ext cx="3413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1478716" name="Text Box 60"/>
          <p:cNvSpPr txBox="1">
            <a:spLocks noChangeArrowheads="1"/>
          </p:cNvSpPr>
          <p:nvPr/>
        </p:nvSpPr>
        <p:spPr bwMode="auto">
          <a:xfrm>
            <a:off x="3065463" y="4618038"/>
            <a:ext cx="3413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478717" name="Text Box 61"/>
          <p:cNvSpPr txBox="1">
            <a:spLocks noChangeArrowheads="1"/>
          </p:cNvSpPr>
          <p:nvPr/>
        </p:nvSpPr>
        <p:spPr bwMode="auto">
          <a:xfrm>
            <a:off x="3846513" y="4618038"/>
            <a:ext cx="3413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1478718" name="Text Box 62"/>
          <p:cNvSpPr txBox="1">
            <a:spLocks noChangeArrowheads="1"/>
          </p:cNvSpPr>
          <p:nvPr/>
        </p:nvSpPr>
        <p:spPr bwMode="auto">
          <a:xfrm>
            <a:off x="4800600" y="4618038"/>
            <a:ext cx="3413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043616" y="3281363"/>
            <a:ext cx="3100388" cy="1997075"/>
            <a:chOff x="3807" y="2067"/>
            <a:chExt cx="1953" cy="1258"/>
          </a:xfrm>
        </p:grpSpPr>
        <p:sp>
          <p:nvSpPr>
            <p:cNvPr id="1478719" name="AutoShape 63"/>
            <p:cNvSpPr>
              <a:spLocks noChangeArrowheads="1"/>
            </p:cNvSpPr>
            <p:nvPr/>
          </p:nvSpPr>
          <p:spPr bwMode="auto">
            <a:xfrm>
              <a:off x="3864" y="2071"/>
              <a:ext cx="536" cy="601"/>
            </a:xfrm>
            <a:prstGeom prst="rightArrow">
              <a:avLst>
                <a:gd name="adj1" fmla="val 50083"/>
                <a:gd name="adj2" fmla="val 56528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78720" name="Text Box 64"/>
            <p:cNvSpPr txBox="1">
              <a:spLocks noChangeArrowheads="1"/>
            </p:cNvSpPr>
            <p:nvPr/>
          </p:nvSpPr>
          <p:spPr bwMode="auto">
            <a:xfrm>
              <a:off x="4411" y="2067"/>
              <a:ext cx="1207" cy="5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Mutual</a:t>
              </a:r>
              <a:br>
                <a:rPr lang="en-US" sz="2800"/>
              </a:br>
              <a:r>
                <a:rPr lang="en-US" sz="2800"/>
                <a:t>Information</a:t>
              </a:r>
            </a:p>
          </p:txBody>
        </p:sp>
        <p:graphicFrame>
          <p:nvGraphicFramePr>
            <p:cNvPr id="1478722" name="Object 9"/>
            <p:cNvGraphicFramePr>
              <a:graphicFrameLocks noChangeAspect="1"/>
            </p:cNvGraphicFramePr>
            <p:nvPr/>
          </p:nvGraphicFramePr>
          <p:xfrm>
            <a:off x="3807" y="2731"/>
            <a:ext cx="1953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6" name="Equation" r:id="rId15" imgW="1295280" imgH="393480" progId="Equation.3">
                    <p:embed/>
                  </p:oleObj>
                </mc:Choice>
                <mc:Fallback>
                  <p:oleObj name="Equation" r:id="rId15" imgW="129528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7" y="2731"/>
                          <a:ext cx="1953" cy="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538413" y="3411538"/>
            <a:ext cx="2051050" cy="2870200"/>
            <a:chOff x="1599" y="2149"/>
            <a:chExt cx="1292" cy="1808"/>
          </a:xfrm>
        </p:grpSpPr>
        <p:sp>
          <p:nvSpPr>
            <p:cNvPr id="1478727" name="Oval 71"/>
            <p:cNvSpPr>
              <a:spLocks noChangeArrowheads="1"/>
            </p:cNvSpPr>
            <p:nvPr/>
          </p:nvSpPr>
          <p:spPr bwMode="auto">
            <a:xfrm>
              <a:off x="2310" y="2149"/>
              <a:ext cx="408" cy="433"/>
            </a:xfrm>
            <a:prstGeom prst="ellipse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8728" name="Line 72"/>
            <p:cNvSpPr>
              <a:spLocks noChangeShapeType="1"/>
            </p:cNvSpPr>
            <p:nvPr/>
          </p:nvSpPr>
          <p:spPr bwMode="auto">
            <a:xfrm flipH="1">
              <a:off x="2103" y="2576"/>
              <a:ext cx="330" cy="111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78733" name="Object 77"/>
            <p:cNvGraphicFramePr>
              <a:graphicFrameLocks noChangeAspect="1"/>
            </p:cNvGraphicFramePr>
            <p:nvPr/>
          </p:nvGraphicFramePr>
          <p:xfrm>
            <a:off x="1599" y="3607"/>
            <a:ext cx="1292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7" name="Equation" r:id="rId17" imgW="609480" imgH="164880" progId="Equation.3">
                    <p:embed/>
                  </p:oleObj>
                </mc:Choice>
                <mc:Fallback>
                  <p:oleObj name="Equation" r:id="rId17" imgW="609480" imgH="164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" y="3607"/>
                          <a:ext cx="1292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2878139" y="2505075"/>
            <a:ext cx="5317540" cy="419100"/>
            <a:chOff x="2878139" y="2505075"/>
            <a:chExt cx="5317540" cy="419100"/>
          </a:xfrm>
        </p:grpSpPr>
        <p:sp>
          <p:nvSpPr>
            <p:cNvPr id="1478736" name="Line 80"/>
            <p:cNvSpPr>
              <a:spLocks noChangeShapeType="1"/>
            </p:cNvSpPr>
            <p:nvPr/>
          </p:nvSpPr>
          <p:spPr bwMode="auto">
            <a:xfrm>
              <a:off x="5410200" y="2743198"/>
              <a:ext cx="838200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78738" name="Rectangle 82"/>
            <p:cNvSpPr>
              <a:spLocks noChangeArrowheads="1"/>
            </p:cNvSpPr>
            <p:nvPr/>
          </p:nvSpPr>
          <p:spPr bwMode="auto">
            <a:xfrm>
              <a:off x="2878139" y="2525713"/>
              <a:ext cx="2532062" cy="369888"/>
            </a:xfrm>
            <a:prstGeom prst="rect">
              <a:avLst/>
            </a:prstGeom>
            <a:noFill/>
            <a:ln w="571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78739" name="Object 83"/>
            <p:cNvGraphicFramePr>
              <a:graphicFrameLocks noChangeAspect="1"/>
            </p:cNvGraphicFramePr>
            <p:nvPr/>
          </p:nvGraphicFramePr>
          <p:xfrm>
            <a:off x="6242050" y="2505075"/>
            <a:ext cx="1953629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8" name="Equation" r:id="rId19" imgW="927000" imgH="177480" progId="Equation.3">
                    <p:embed/>
                  </p:oleObj>
                </mc:Choice>
                <mc:Fallback>
                  <p:oleObj name="Equation" r:id="rId19" imgW="92700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2050" y="2505075"/>
                          <a:ext cx="1953629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Information-Theoretic Co-Clustering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</a:t>
            </a:r>
            <a:r>
              <a:rPr lang="en-US" dirty="0" err="1" smtClean="0"/>
              <a:t>clusterings</a:t>
            </a:r>
            <a:r>
              <a:rPr lang="en-US" dirty="0" smtClean="0"/>
              <a:t>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by optimizing Mutual Information</a:t>
            </a:r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61988" y="2819400"/>
          <a:ext cx="78724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Equation" r:id="rId3" imgW="3288960" imgH="444240" progId="Equation.3">
                  <p:embed/>
                </p:oleObj>
              </mc:Choice>
              <mc:Fallback>
                <p:oleObj name="Equation" r:id="rId3" imgW="328896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819400"/>
                        <a:ext cx="7872412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33800" y="34098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 smtClean="0"/>
              <a:t>Dhillon</a:t>
            </a:r>
            <a:r>
              <a:rPr lang="en-US" sz="2000" b="1" i="1" dirty="0" smtClean="0"/>
              <a:t> et al, KDD 2003</a:t>
            </a:r>
          </a:p>
        </p:txBody>
      </p:sp>
      <p:sp>
        <p:nvSpPr>
          <p:cNvPr id="1448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Two optimization </a:t>
            </a:r>
            <a:r>
              <a:rPr lang="en-US" sz="4000" dirty="0"/>
              <a:t>s</a:t>
            </a:r>
            <a:r>
              <a:rPr lang="en-US" sz="4000" dirty="0" smtClean="0"/>
              <a:t>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325563"/>
            <a:ext cx="8324850" cy="4897437"/>
          </a:xfrm>
        </p:spPr>
        <p:txBody>
          <a:bodyPr>
            <a:normAutofit/>
          </a:bodyPr>
          <a:lstStyle/>
          <a:p>
            <a:r>
              <a:rPr lang="en-US" dirty="0"/>
              <a:t>Both </a:t>
            </a:r>
            <a:r>
              <a:rPr lang="en-US" dirty="0" smtClean="0"/>
              <a:t>strategies:</a:t>
            </a:r>
            <a:endParaRPr lang="en-US" dirty="0"/>
          </a:p>
          <a:p>
            <a:pPr lvl="1"/>
            <a:r>
              <a:rPr lang="en-US" dirty="0"/>
              <a:t>Randomly initialize </a:t>
            </a:r>
            <a:r>
              <a:rPr lang="en-US" dirty="0" err="1"/>
              <a:t>clusterings</a:t>
            </a:r>
            <a:r>
              <a:rPr lang="en-US" dirty="0"/>
              <a:t> of 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</a:rPr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Alternate </a:t>
            </a:r>
            <a:r>
              <a:rPr lang="en-US" dirty="0" err="1"/>
              <a:t>reclustering</a:t>
            </a:r>
            <a:r>
              <a:rPr lang="en-US" dirty="0"/>
              <a:t>      </a:t>
            </a:r>
            <a:r>
              <a:rPr lang="en-US" dirty="0" err="1" smtClean="0"/>
              <a:t>wrt</a:t>
            </a:r>
            <a:r>
              <a:rPr lang="en-US" dirty="0" smtClean="0"/>
              <a:t>     </a:t>
            </a:r>
            <a:r>
              <a:rPr lang="en-US" dirty="0"/>
              <a:t>and     </a:t>
            </a:r>
            <a:r>
              <a:rPr lang="en-US" dirty="0" err="1" smtClean="0"/>
              <a:t>wrt</a:t>
            </a:r>
            <a:endParaRPr lang="en-US" dirty="0"/>
          </a:p>
          <a:p>
            <a:r>
              <a:rPr lang="en-US" dirty="0" smtClean="0"/>
              <a:t>Strategy 1: </a:t>
            </a:r>
            <a:r>
              <a:rPr lang="en-US" dirty="0" err="1" smtClean="0"/>
              <a:t>Centroid</a:t>
            </a:r>
            <a:r>
              <a:rPr lang="en-US" dirty="0" smtClean="0"/>
              <a:t>-based</a:t>
            </a:r>
            <a:endParaRPr lang="en-US" dirty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iteration t, assign each 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/>
              <a:t> to cluster 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/>
              <a:t> with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</a:p>
          <a:p>
            <a:pPr lvl="1"/>
            <a:r>
              <a:rPr lang="en-US" dirty="0"/>
              <a:t>Compute                    </a:t>
            </a:r>
            <a:r>
              <a:rPr lang="en-US" dirty="0" smtClean="0"/>
              <a:t>     for </a:t>
            </a:r>
            <a:r>
              <a:rPr lang="en-US" dirty="0"/>
              <a:t>each new cluster </a:t>
            </a:r>
            <a:r>
              <a:rPr lang="en-US" i="1" dirty="0" smtClean="0">
                <a:latin typeface="Times New Roman" pitchFamily="18" charset="0"/>
              </a:rPr>
              <a:t>x</a:t>
            </a:r>
            <a:endParaRPr lang="en-US" i="1" dirty="0">
              <a:latin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386013" y="4403725"/>
          <a:ext cx="4016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Equation" r:id="rId3" imgW="1511280" imgH="279360" progId="Equation.3">
                  <p:embed/>
                </p:oleObj>
              </mc:Choice>
              <mc:Fallback>
                <p:oleObj name="Equation" r:id="rId3" imgW="15112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403725"/>
                        <a:ext cx="40163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70" name="Object 10"/>
          <p:cNvGraphicFramePr>
            <a:graphicFrameLocks noChangeAspect="1"/>
          </p:cNvGraphicFramePr>
          <p:nvPr/>
        </p:nvGraphicFramePr>
        <p:xfrm>
          <a:off x="4419600" y="2362200"/>
          <a:ext cx="4683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Equation" r:id="rId5" imgW="139680" imgH="152280" progId="Equation.3">
                  <p:embed/>
                </p:oleObj>
              </mc:Choice>
              <mc:Fallback>
                <p:oleObj name="Equation" r:id="rId5" imgW="13968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46831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71" name="Object 11"/>
          <p:cNvGraphicFramePr>
            <a:graphicFrameLocks noChangeAspect="1"/>
          </p:cNvGraphicFramePr>
          <p:nvPr/>
        </p:nvGraphicFramePr>
        <p:xfrm>
          <a:off x="5410200" y="2362200"/>
          <a:ext cx="3841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Equation" r:id="rId7" imgW="114120" imgH="152280" progId="Equation.3">
                  <p:embed/>
                </p:oleObj>
              </mc:Choice>
              <mc:Fallback>
                <p:oleObj name="Equation" r:id="rId7" imgW="114120" imgH="152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62200"/>
                        <a:ext cx="38417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72" name="Object 12"/>
          <p:cNvGraphicFramePr>
            <a:graphicFrameLocks noChangeAspect="1"/>
          </p:cNvGraphicFramePr>
          <p:nvPr/>
        </p:nvGraphicFramePr>
        <p:xfrm>
          <a:off x="7239000" y="2362200"/>
          <a:ext cx="4683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name="Equation" r:id="rId9" imgW="139680" imgH="152280" progId="Equation.3">
                  <p:embed/>
                </p:oleObj>
              </mc:Choice>
              <mc:Fallback>
                <p:oleObj name="Equation" r:id="rId9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62200"/>
                        <a:ext cx="468312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74" name="Object 14"/>
          <p:cNvGraphicFramePr>
            <a:graphicFrameLocks noChangeAspect="1"/>
          </p:cNvGraphicFramePr>
          <p:nvPr/>
        </p:nvGraphicFramePr>
        <p:xfrm>
          <a:off x="6324600" y="2362200"/>
          <a:ext cx="3841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11" imgW="114120" imgH="152280" progId="Equation.3">
                  <p:embed/>
                </p:oleObj>
              </mc:Choice>
              <mc:Fallback>
                <p:oleObj name="Equation" r:id="rId11" imgW="114120" imgH="152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62200"/>
                        <a:ext cx="38417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8975" name="Text Box 15"/>
          <p:cNvSpPr txBox="1">
            <a:spLocks noChangeArrowheads="1"/>
          </p:cNvSpPr>
          <p:nvPr/>
        </p:nvSpPr>
        <p:spPr bwMode="auto">
          <a:xfrm>
            <a:off x="6553200" y="3886200"/>
            <a:ext cx="325438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2575114" y="5093396"/>
          <a:ext cx="1996886" cy="69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13" imgW="571320" imgH="190440" progId="Equation.3">
                  <p:embed/>
                </p:oleObj>
              </mc:Choice>
              <mc:Fallback>
                <p:oleObj name="Equation" r:id="rId13" imgW="57132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114" y="5093396"/>
                        <a:ext cx="1996886" cy="697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8977" name="Text Box 17"/>
          <p:cNvSpPr txBox="1">
            <a:spLocks noChangeArrowheads="1"/>
          </p:cNvSpPr>
          <p:nvPr/>
        </p:nvSpPr>
        <p:spPr bwMode="auto">
          <a:xfrm>
            <a:off x="7523163" y="5257800"/>
            <a:ext cx="32543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22850" y="4443413"/>
            <a:ext cx="2749550" cy="709612"/>
            <a:chOff x="3164" y="2291"/>
            <a:chExt cx="1732" cy="447"/>
          </a:xfrm>
        </p:grpSpPr>
        <p:sp>
          <p:nvSpPr>
            <p:cNvPr id="1448981" name="Rectangle 21"/>
            <p:cNvSpPr>
              <a:spLocks noChangeArrowheads="1"/>
            </p:cNvSpPr>
            <p:nvPr/>
          </p:nvSpPr>
          <p:spPr bwMode="auto">
            <a:xfrm>
              <a:off x="3164" y="2291"/>
              <a:ext cx="770" cy="447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48982" name="Line 22"/>
            <p:cNvSpPr>
              <a:spLocks noChangeShapeType="1"/>
            </p:cNvSpPr>
            <p:nvPr/>
          </p:nvSpPr>
          <p:spPr bwMode="auto">
            <a:xfrm>
              <a:off x="3935" y="2511"/>
              <a:ext cx="311" cy="0"/>
            </a:xfrm>
            <a:prstGeom prst="line">
              <a:avLst/>
            </a:prstGeom>
            <a:noFill/>
            <a:ln w="19050">
              <a:solidFill>
                <a:srgbClr val="0E4B78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8983" name="Text Box 23"/>
            <p:cNvSpPr txBox="1">
              <a:spLocks noChangeArrowheads="1"/>
            </p:cNvSpPr>
            <p:nvPr/>
          </p:nvSpPr>
          <p:spPr bwMode="auto">
            <a:xfrm>
              <a:off x="4213" y="2412"/>
              <a:ext cx="683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“centroid”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48975" grpId="0"/>
      <p:bldP spid="144897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Sequential Co-Clustering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each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pPr lvl="1"/>
            <a:r>
              <a:rPr lang="en-US" dirty="0" smtClean="0"/>
              <a:t>Remove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x </a:t>
            </a:r>
            <a:r>
              <a:rPr lang="en-US" dirty="0" smtClean="0"/>
              <a:t>from its original cluster</a:t>
            </a:r>
          </a:p>
          <a:p>
            <a:pPr lvl="1"/>
            <a:r>
              <a:rPr lang="en-US" dirty="0" smtClean="0"/>
              <a:t>For each cluster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en-US" dirty="0" smtClean="0"/>
          </a:p>
          <a:p>
            <a:pPr lvl="2"/>
            <a:r>
              <a:rPr lang="en-US" dirty="0" smtClean="0"/>
              <a:t>Compute the delta in the Mutual Information                      if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/>
              <a:t> is assigned to </a:t>
            </a:r>
            <a:r>
              <a:rPr lang="en-US" i="1" dirty="0" smtClean="0">
                <a:latin typeface="Times New Roman" pitchFamily="18" charset="0"/>
              </a:rPr>
              <a:t>x</a:t>
            </a:r>
            <a:endParaRPr lang="en-US" dirty="0" smtClean="0"/>
          </a:p>
          <a:p>
            <a:pPr lvl="1"/>
            <a:r>
              <a:rPr lang="en-US" dirty="0" smtClean="0"/>
              <a:t>Assign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/>
              <a:t> to the cluster such that the delta is maximal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505200" y="2667000"/>
            <a:ext cx="32543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13163" y="3505200"/>
            <a:ext cx="32543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Sequential vs. </a:t>
            </a:r>
            <a:r>
              <a:rPr lang="en-US" u="sng"/>
              <a:t>centroid-based</a:t>
            </a:r>
            <a:r>
              <a:rPr lang="en-US"/>
              <a:t> updates</a:t>
            </a:r>
          </a:p>
        </p:txBody>
      </p:sp>
      <p:sp>
        <p:nvSpPr>
          <p:cNvPr id="1485828" name="Oval 4"/>
          <p:cNvSpPr>
            <a:spLocks noChangeArrowheads="1"/>
          </p:cNvSpPr>
          <p:nvPr/>
        </p:nvSpPr>
        <p:spPr bwMode="auto">
          <a:xfrm>
            <a:off x="2653030" y="3063240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29" name="Oval 5"/>
          <p:cNvSpPr>
            <a:spLocks noChangeArrowheads="1"/>
          </p:cNvSpPr>
          <p:nvPr/>
        </p:nvSpPr>
        <p:spPr bwMode="auto">
          <a:xfrm>
            <a:off x="1987233" y="213550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0" name="Oval 6"/>
          <p:cNvSpPr>
            <a:spLocks noChangeArrowheads="1"/>
          </p:cNvSpPr>
          <p:nvPr/>
        </p:nvSpPr>
        <p:spPr bwMode="auto">
          <a:xfrm>
            <a:off x="1790383" y="261810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2" name="Oval 8"/>
          <p:cNvSpPr>
            <a:spLocks noChangeArrowheads="1"/>
          </p:cNvSpPr>
          <p:nvPr/>
        </p:nvSpPr>
        <p:spPr bwMode="auto">
          <a:xfrm>
            <a:off x="2239645" y="24593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3" name="Oval 9"/>
          <p:cNvSpPr>
            <a:spLocks noChangeArrowheads="1"/>
          </p:cNvSpPr>
          <p:nvPr/>
        </p:nvSpPr>
        <p:spPr bwMode="auto">
          <a:xfrm>
            <a:off x="1949133" y="299275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8" name="Oval 14"/>
          <p:cNvSpPr>
            <a:spLocks noChangeArrowheads="1"/>
          </p:cNvSpPr>
          <p:nvPr/>
        </p:nvSpPr>
        <p:spPr bwMode="auto">
          <a:xfrm>
            <a:off x="5741670" y="2521268"/>
            <a:ext cx="246063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48" name="Oval 24"/>
          <p:cNvSpPr>
            <a:spLocks noChangeArrowheads="1"/>
          </p:cNvSpPr>
          <p:nvPr/>
        </p:nvSpPr>
        <p:spPr bwMode="auto">
          <a:xfrm>
            <a:off x="6081395" y="31388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49" name="Oval 25"/>
          <p:cNvSpPr>
            <a:spLocks noChangeArrowheads="1"/>
          </p:cNvSpPr>
          <p:nvPr/>
        </p:nvSpPr>
        <p:spPr bwMode="auto">
          <a:xfrm>
            <a:off x="6057583" y="36087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0" name="Oval 26"/>
          <p:cNvSpPr>
            <a:spLocks noChangeArrowheads="1"/>
          </p:cNvSpPr>
          <p:nvPr/>
        </p:nvSpPr>
        <p:spPr bwMode="auto">
          <a:xfrm>
            <a:off x="6632258" y="3372168"/>
            <a:ext cx="246062" cy="246062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1" name="Oval 27"/>
          <p:cNvSpPr>
            <a:spLocks noChangeArrowheads="1"/>
          </p:cNvSpPr>
          <p:nvPr/>
        </p:nvSpPr>
        <p:spPr bwMode="auto">
          <a:xfrm>
            <a:off x="5736908" y="39135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2" name="Oval 28"/>
          <p:cNvSpPr>
            <a:spLocks noChangeArrowheads="1"/>
          </p:cNvSpPr>
          <p:nvPr/>
        </p:nvSpPr>
        <p:spPr bwMode="auto">
          <a:xfrm>
            <a:off x="5005070" y="2340293"/>
            <a:ext cx="246063" cy="246062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3" name="Oval 29"/>
          <p:cNvSpPr>
            <a:spLocks noChangeArrowheads="1"/>
          </p:cNvSpPr>
          <p:nvPr/>
        </p:nvSpPr>
        <p:spPr bwMode="auto">
          <a:xfrm>
            <a:off x="6165533" y="21228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4" name="Oval 30"/>
          <p:cNvSpPr>
            <a:spLocks noChangeArrowheads="1"/>
          </p:cNvSpPr>
          <p:nvPr/>
        </p:nvSpPr>
        <p:spPr bwMode="auto">
          <a:xfrm>
            <a:off x="3273425" y="1912620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5" name="Oval 31"/>
          <p:cNvSpPr>
            <a:spLocks noChangeArrowheads="1"/>
          </p:cNvSpPr>
          <p:nvPr/>
        </p:nvSpPr>
        <p:spPr bwMode="auto">
          <a:xfrm>
            <a:off x="5000308" y="3383280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6" name="Oval 32"/>
          <p:cNvSpPr>
            <a:spLocks noChangeArrowheads="1"/>
          </p:cNvSpPr>
          <p:nvPr/>
        </p:nvSpPr>
        <p:spPr bwMode="auto">
          <a:xfrm>
            <a:off x="5232718" y="3592830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7" name="Oval 33"/>
          <p:cNvSpPr>
            <a:spLocks noChangeArrowheads="1"/>
          </p:cNvSpPr>
          <p:nvPr/>
        </p:nvSpPr>
        <p:spPr bwMode="auto">
          <a:xfrm>
            <a:off x="5541645" y="32658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8" name="Oval 34"/>
          <p:cNvSpPr>
            <a:spLocks noChangeArrowheads="1"/>
          </p:cNvSpPr>
          <p:nvPr/>
        </p:nvSpPr>
        <p:spPr bwMode="auto">
          <a:xfrm>
            <a:off x="6576695" y="28340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9" name="Oval 35"/>
          <p:cNvSpPr>
            <a:spLocks noChangeArrowheads="1"/>
          </p:cNvSpPr>
          <p:nvPr/>
        </p:nvSpPr>
        <p:spPr bwMode="auto">
          <a:xfrm>
            <a:off x="6760845" y="4126230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692458" y="3167380"/>
            <a:ext cx="473075" cy="481013"/>
            <a:chOff x="4429" y="2783"/>
            <a:chExt cx="298" cy="303"/>
          </a:xfrm>
        </p:grpSpPr>
        <p:sp>
          <p:nvSpPr>
            <p:cNvPr id="1485860" name="Line 36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61" name="Line 37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14245" y="2589530"/>
            <a:ext cx="473075" cy="481013"/>
            <a:chOff x="4429" y="2783"/>
            <a:chExt cx="298" cy="303"/>
          </a:xfrm>
        </p:grpSpPr>
        <p:sp>
          <p:nvSpPr>
            <p:cNvPr id="1485867" name="Line 43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rgbClr val="0E4B7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68" name="Line 44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rgbClr val="0E4B7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85870" name="Oval 46"/>
          <p:cNvSpPr>
            <a:spLocks noChangeArrowheads="1"/>
          </p:cNvSpPr>
          <p:nvPr/>
        </p:nvSpPr>
        <p:spPr bwMode="auto">
          <a:xfrm>
            <a:off x="3473133" y="459771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1" name="Oval 47"/>
          <p:cNvSpPr>
            <a:spLocks noChangeArrowheads="1"/>
          </p:cNvSpPr>
          <p:nvPr/>
        </p:nvSpPr>
        <p:spPr bwMode="auto">
          <a:xfrm>
            <a:off x="4149408" y="405161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2" name="Oval 48"/>
          <p:cNvSpPr>
            <a:spLocks noChangeArrowheads="1"/>
          </p:cNvSpPr>
          <p:nvPr/>
        </p:nvSpPr>
        <p:spPr bwMode="auto">
          <a:xfrm>
            <a:off x="3735070" y="4089718"/>
            <a:ext cx="246063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3" name="Oval 49"/>
          <p:cNvSpPr>
            <a:spLocks noChangeArrowheads="1"/>
          </p:cNvSpPr>
          <p:nvPr/>
        </p:nvSpPr>
        <p:spPr bwMode="auto">
          <a:xfrm>
            <a:off x="4277995" y="466280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4" name="Oval 50"/>
          <p:cNvSpPr>
            <a:spLocks noChangeArrowheads="1"/>
          </p:cNvSpPr>
          <p:nvPr/>
        </p:nvSpPr>
        <p:spPr bwMode="auto">
          <a:xfrm>
            <a:off x="3847783" y="4561523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5" name="Oval 51"/>
          <p:cNvSpPr>
            <a:spLocks noChangeArrowheads="1"/>
          </p:cNvSpPr>
          <p:nvPr/>
        </p:nvSpPr>
        <p:spPr bwMode="auto">
          <a:xfrm>
            <a:off x="4047808" y="4761230"/>
            <a:ext cx="246062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050983" y="4188460"/>
            <a:ext cx="473075" cy="481013"/>
            <a:chOff x="4429" y="2783"/>
            <a:chExt cx="298" cy="303"/>
          </a:xfrm>
        </p:grpSpPr>
        <p:sp>
          <p:nvSpPr>
            <p:cNvPr id="1485877" name="Line 53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78" name="Line 54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85879" name="Oval 55"/>
          <p:cNvSpPr>
            <a:spLocks noChangeArrowheads="1"/>
          </p:cNvSpPr>
          <p:nvPr/>
        </p:nvSpPr>
        <p:spPr bwMode="auto">
          <a:xfrm>
            <a:off x="3156268" y="4292600"/>
            <a:ext cx="246062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80" name="Oval 56"/>
          <p:cNvSpPr>
            <a:spLocks noChangeArrowheads="1"/>
          </p:cNvSpPr>
          <p:nvPr/>
        </p:nvSpPr>
        <p:spPr bwMode="auto">
          <a:xfrm>
            <a:off x="2513330" y="400494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2711133" y="436149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2323465" y="29546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2601595" y="271843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2914015" y="29165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2334895" y="150304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4578985" y="425513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3954145" y="373316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49"/>
          <p:cNvSpPr>
            <a:spLocks noChangeArrowheads="1"/>
          </p:cNvSpPr>
          <p:nvPr/>
        </p:nvSpPr>
        <p:spPr bwMode="auto">
          <a:xfrm>
            <a:off x="4502785" y="392747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601845" y="467804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52"/>
          <p:cNvGrpSpPr/>
          <p:nvPr/>
        </p:nvGrpSpPr>
        <p:grpSpPr>
          <a:xfrm>
            <a:off x="2446020" y="2068830"/>
            <a:ext cx="3497580" cy="2366010"/>
            <a:chOff x="2446020" y="2068830"/>
            <a:chExt cx="3497580" cy="2366010"/>
          </a:xfrm>
        </p:grpSpPr>
        <p:sp>
          <p:nvSpPr>
            <p:cNvPr id="48" name="Line 40"/>
            <p:cNvSpPr>
              <a:spLocks noChangeShapeType="1"/>
            </p:cNvSpPr>
            <p:nvPr/>
          </p:nvSpPr>
          <p:spPr bwMode="auto">
            <a:xfrm flipH="1">
              <a:off x="2446020" y="2114550"/>
              <a:ext cx="845820" cy="7086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H="1" flipV="1">
              <a:off x="3474720" y="2068830"/>
              <a:ext cx="2468880" cy="13373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 flipH="1" flipV="1">
              <a:off x="3429000" y="2148840"/>
              <a:ext cx="86868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2455101" y="2620027"/>
            <a:ext cx="3469710" cy="1789135"/>
            <a:chOff x="2455101" y="2620027"/>
            <a:chExt cx="3469710" cy="1789135"/>
          </a:xfrm>
        </p:grpSpPr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>
              <a:off x="4271375" y="2718104"/>
              <a:ext cx="1485401" cy="16910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>
              <a:off x="5874707" y="2743200"/>
              <a:ext cx="50104" cy="6388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 flipH="1">
              <a:off x="2455101" y="2620027"/>
              <a:ext cx="3283908" cy="198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2455101" y="2705622"/>
            <a:ext cx="3306871" cy="1728592"/>
            <a:chOff x="2455101" y="2705622"/>
            <a:chExt cx="3306871" cy="1728592"/>
          </a:xfrm>
        </p:grpSpPr>
        <p:sp>
          <p:nvSpPr>
            <p:cNvPr id="58" name="Line 40"/>
            <p:cNvSpPr>
              <a:spLocks noChangeShapeType="1"/>
            </p:cNvSpPr>
            <p:nvPr/>
          </p:nvSpPr>
          <p:spPr bwMode="auto">
            <a:xfrm>
              <a:off x="2455101" y="2843408"/>
              <a:ext cx="151813" cy="11620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 flipH="1" flipV="1">
              <a:off x="2759314" y="4157815"/>
              <a:ext cx="1524587" cy="276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 flipH="1">
              <a:off x="2736348" y="2705622"/>
              <a:ext cx="3025624" cy="1354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695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Sequential</a:t>
            </a:r>
            <a:r>
              <a:rPr lang="en-US" dirty="0"/>
              <a:t> vs. </a:t>
            </a:r>
            <a:r>
              <a:rPr lang="en-US" dirty="0" err="1"/>
              <a:t>centroid</a:t>
            </a:r>
            <a:r>
              <a:rPr lang="en-US" dirty="0"/>
              <a:t>-based updates</a:t>
            </a:r>
          </a:p>
        </p:txBody>
      </p:sp>
      <p:sp>
        <p:nvSpPr>
          <p:cNvPr id="1485828" name="Oval 4"/>
          <p:cNvSpPr>
            <a:spLocks noChangeArrowheads="1"/>
          </p:cNvSpPr>
          <p:nvPr/>
        </p:nvSpPr>
        <p:spPr bwMode="auto">
          <a:xfrm>
            <a:off x="2653030" y="3063240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29" name="Oval 5"/>
          <p:cNvSpPr>
            <a:spLocks noChangeArrowheads="1"/>
          </p:cNvSpPr>
          <p:nvPr/>
        </p:nvSpPr>
        <p:spPr bwMode="auto">
          <a:xfrm>
            <a:off x="1987233" y="213550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0" name="Oval 6"/>
          <p:cNvSpPr>
            <a:spLocks noChangeArrowheads="1"/>
          </p:cNvSpPr>
          <p:nvPr/>
        </p:nvSpPr>
        <p:spPr bwMode="auto">
          <a:xfrm>
            <a:off x="1790383" y="261810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2" name="Oval 8"/>
          <p:cNvSpPr>
            <a:spLocks noChangeArrowheads="1"/>
          </p:cNvSpPr>
          <p:nvPr/>
        </p:nvSpPr>
        <p:spPr bwMode="auto">
          <a:xfrm>
            <a:off x="2239645" y="24593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3" name="Oval 9"/>
          <p:cNvSpPr>
            <a:spLocks noChangeArrowheads="1"/>
          </p:cNvSpPr>
          <p:nvPr/>
        </p:nvSpPr>
        <p:spPr bwMode="auto">
          <a:xfrm>
            <a:off x="1949133" y="2992755"/>
            <a:ext cx="246062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38" name="Oval 14"/>
          <p:cNvSpPr>
            <a:spLocks noChangeArrowheads="1"/>
          </p:cNvSpPr>
          <p:nvPr/>
        </p:nvSpPr>
        <p:spPr bwMode="auto">
          <a:xfrm>
            <a:off x="5741670" y="2521268"/>
            <a:ext cx="246063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48" name="Oval 24"/>
          <p:cNvSpPr>
            <a:spLocks noChangeArrowheads="1"/>
          </p:cNvSpPr>
          <p:nvPr/>
        </p:nvSpPr>
        <p:spPr bwMode="auto">
          <a:xfrm>
            <a:off x="6081395" y="31388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49" name="Oval 25"/>
          <p:cNvSpPr>
            <a:spLocks noChangeArrowheads="1"/>
          </p:cNvSpPr>
          <p:nvPr/>
        </p:nvSpPr>
        <p:spPr bwMode="auto">
          <a:xfrm>
            <a:off x="6057583" y="36087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0" name="Oval 26"/>
          <p:cNvSpPr>
            <a:spLocks noChangeArrowheads="1"/>
          </p:cNvSpPr>
          <p:nvPr/>
        </p:nvSpPr>
        <p:spPr bwMode="auto">
          <a:xfrm>
            <a:off x="6632258" y="3372168"/>
            <a:ext cx="246062" cy="246062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1" name="Oval 27"/>
          <p:cNvSpPr>
            <a:spLocks noChangeArrowheads="1"/>
          </p:cNvSpPr>
          <p:nvPr/>
        </p:nvSpPr>
        <p:spPr bwMode="auto">
          <a:xfrm>
            <a:off x="5736908" y="39135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2" name="Oval 28"/>
          <p:cNvSpPr>
            <a:spLocks noChangeArrowheads="1"/>
          </p:cNvSpPr>
          <p:nvPr/>
        </p:nvSpPr>
        <p:spPr bwMode="auto">
          <a:xfrm>
            <a:off x="5005070" y="2340293"/>
            <a:ext cx="246063" cy="246062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3" name="Oval 29"/>
          <p:cNvSpPr>
            <a:spLocks noChangeArrowheads="1"/>
          </p:cNvSpPr>
          <p:nvPr/>
        </p:nvSpPr>
        <p:spPr bwMode="auto">
          <a:xfrm>
            <a:off x="6165533" y="2122805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4" name="Oval 30"/>
          <p:cNvSpPr>
            <a:spLocks noChangeArrowheads="1"/>
          </p:cNvSpPr>
          <p:nvPr/>
        </p:nvSpPr>
        <p:spPr bwMode="auto">
          <a:xfrm>
            <a:off x="3273425" y="1912620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5" name="Oval 31"/>
          <p:cNvSpPr>
            <a:spLocks noChangeArrowheads="1"/>
          </p:cNvSpPr>
          <p:nvPr/>
        </p:nvSpPr>
        <p:spPr bwMode="auto">
          <a:xfrm>
            <a:off x="5000308" y="3383280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6" name="Oval 32"/>
          <p:cNvSpPr>
            <a:spLocks noChangeArrowheads="1"/>
          </p:cNvSpPr>
          <p:nvPr/>
        </p:nvSpPr>
        <p:spPr bwMode="auto">
          <a:xfrm>
            <a:off x="5232718" y="3592830"/>
            <a:ext cx="246062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7" name="Oval 33"/>
          <p:cNvSpPr>
            <a:spLocks noChangeArrowheads="1"/>
          </p:cNvSpPr>
          <p:nvPr/>
        </p:nvSpPr>
        <p:spPr bwMode="auto">
          <a:xfrm>
            <a:off x="5541645" y="32658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8" name="Oval 34"/>
          <p:cNvSpPr>
            <a:spLocks noChangeArrowheads="1"/>
          </p:cNvSpPr>
          <p:nvPr/>
        </p:nvSpPr>
        <p:spPr bwMode="auto">
          <a:xfrm>
            <a:off x="6576695" y="2834005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59" name="Oval 35"/>
          <p:cNvSpPr>
            <a:spLocks noChangeArrowheads="1"/>
          </p:cNvSpPr>
          <p:nvPr/>
        </p:nvSpPr>
        <p:spPr bwMode="auto">
          <a:xfrm>
            <a:off x="6760845" y="4126230"/>
            <a:ext cx="246063" cy="246063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692458" y="3167380"/>
            <a:ext cx="473075" cy="481013"/>
            <a:chOff x="4429" y="2783"/>
            <a:chExt cx="298" cy="303"/>
          </a:xfrm>
        </p:grpSpPr>
        <p:sp>
          <p:nvSpPr>
            <p:cNvPr id="1485860" name="Line 36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61" name="Line 37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14245" y="2589530"/>
            <a:ext cx="473075" cy="481013"/>
            <a:chOff x="4429" y="2783"/>
            <a:chExt cx="298" cy="303"/>
          </a:xfrm>
        </p:grpSpPr>
        <p:sp>
          <p:nvSpPr>
            <p:cNvPr id="1485867" name="Line 43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rgbClr val="0E4B7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68" name="Line 44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rgbClr val="0E4B7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85870" name="Oval 46"/>
          <p:cNvSpPr>
            <a:spLocks noChangeArrowheads="1"/>
          </p:cNvSpPr>
          <p:nvPr/>
        </p:nvSpPr>
        <p:spPr bwMode="auto">
          <a:xfrm>
            <a:off x="3473133" y="459771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1" name="Oval 47"/>
          <p:cNvSpPr>
            <a:spLocks noChangeArrowheads="1"/>
          </p:cNvSpPr>
          <p:nvPr/>
        </p:nvSpPr>
        <p:spPr bwMode="auto">
          <a:xfrm>
            <a:off x="4149408" y="405161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2" name="Oval 48"/>
          <p:cNvSpPr>
            <a:spLocks noChangeArrowheads="1"/>
          </p:cNvSpPr>
          <p:nvPr/>
        </p:nvSpPr>
        <p:spPr bwMode="auto">
          <a:xfrm>
            <a:off x="3735070" y="4089718"/>
            <a:ext cx="246063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3" name="Oval 49"/>
          <p:cNvSpPr>
            <a:spLocks noChangeArrowheads="1"/>
          </p:cNvSpPr>
          <p:nvPr/>
        </p:nvSpPr>
        <p:spPr bwMode="auto">
          <a:xfrm>
            <a:off x="4277995" y="466280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4" name="Oval 50"/>
          <p:cNvSpPr>
            <a:spLocks noChangeArrowheads="1"/>
          </p:cNvSpPr>
          <p:nvPr/>
        </p:nvSpPr>
        <p:spPr bwMode="auto">
          <a:xfrm>
            <a:off x="3847783" y="4561523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75" name="Oval 51"/>
          <p:cNvSpPr>
            <a:spLocks noChangeArrowheads="1"/>
          </p:cNvSpPr>
          <p:nvPr/>
        </p:nvSpPr>
        <p:spPr bwMode="auto">
          <a:xfrm>
            <a:off x="4047808" y="4761230"/>
            <a:ext cx="246062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050983" y="4188460"/>
            <a:ext cx="473075" cy="481013"/>
            <a:chOff x="4429" y="2783"/>
            <a:chExt cx="298" cy="303"/>
          </a:xfrm>
        </p:grpSpPr>
        <p:sp>
          <p:nvSpPr>
            <p:cNvPr id="1485877" name="Line 53"/>
            <p:cNvSpPr>
              <a:spLocks noChangeShapeType="1"/>
            </p:cNvSpPr>
            <p:nvPr/>
          </p:nvSpPr>
          <p:spPr bwMode="auto">
            <a:xfrm>
              <a:off x="4429" y="2783"/>
              <a:ext cx="298" cy="303"/>
            </a:xfrm>
            <a:prstGeom prst="line">
              <a:avLst/>
            </a:prstGeom>
            <a:noFill/>
            <a:ln w="57150" cmpd="thinThick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85878" name="Line 54"/>
            <p:cNvSpPr>
              <a:spLocks noChangeShapeType="1"/>
            </p:cNvSpPr>
            <p:nvPr/>
          </p:nvSpPr>
          <p:spPr bwMode="auto">
            <a:xfrm flipV="1">
              <a:off x="4429" y="2795"/>
              <a:ext cx="292" cy="284"/>
            </a:xfrm>
            <a:prstGeom prst="line">
              <a:avLst/>
            </a:prstGeom>
            <a:noFill/>
            <a:ln w="57150" cmpd="thinThick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85879" name="Oval 55"/>
          <p:cNvSpPr>
            <a:spLocks noChangeArrowheads="1"/>
          </p:cNvSpPr>
          <p:nvPr/>
        </p:nvSpPr>
        <p:spPr bwMode="auto">
          <a:xfrm>
            <a:off x="3156268" y="4292600"/>
            <a:ext cx="246062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880" name="Oval 56"/>
          <p:cNvSpPr>
            <a:spLocks noChangeArrowheads="1"/>
          </p:cNvSpPr>
          <p:nvPr/>
        </p:nvSpPr>
        <p:spPr bwMode="auto">
          <a:xfrm>
            <a:off x="2513330" y="400494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2711133" y="4361498"/>
            <a:ext cx="246062" cy="24606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2323465" y="29546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2601595" y="271843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2914015" y="291655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2334895" y="1503045"/>
            <a:ext cx="246063" cy="246063"/>
          </a:xfrm>
          <a:prstGeom prst="ellipse">
            <a:avLst/>
          </a:prstGeom>
          <a:solidFill>
            <a:srgbClr val="005695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4578985" y="425513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3954145" y="373316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49"/>
          <p:cNvSpPr>
            <a:spLocks noChangeArrowheads="1"/>
          </p:cNvSpPr>
          <p:nvPr/>
        </p:nvSpPr>
        <p:spPr bwMode="auto">
          <a:xfrm>
            <a:off x="4502785" y="392747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601845" y="4678045"/>
            <a:ext cx="246063" cy="246063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52"/>
          <p:cNvGrpSpPr/>
          <p:nvPr/>
        </p:nvGrpSpPr>
        <p:grpSpPr>
          <a:xfrm>
            <a:off x="2446020" y="2068830"/>
            <a:ext cx="3497580" cy="2366010"/>
            <a:chOff x="2446020" y="2068830"/>
            <a:chExt cx="3497580" cy="2366010"/>
          </a:xfrm>
        </p:grpSpPr>
        <p:sp>
          <p:nvSpPr>
            <p:cNvPr id="48" name="Line 40"/>
            <p:cNvSpPr>
              <a:spLocks noChangeShapeType="1"/>
            </p:cNvSpPr>
            <p:nvPr/>
          </p:nvSpPr>
          <p:spPr bwMode="auto">
            <a:xfrm flipH="1">
              <a:off x="2446020" y="2114550"/>
              <a:ext cx="845820" cy="7086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H="1" flipV="1">
              <a:off x="3474720" y="2068830"/>
              <a:ext cx="2468880" cy="13373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 flipH="1" flipV="1">
              <a:off x="3429000" y="2148840"/>
              <a:ext cx="86868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2655517" y="2480154"/>
            <a:ext cx="3516682" cy="1929008"/>
            <a:chOff x="2655517" y="2480154"/>
            <a:chExt cx="3516682" cy="1929008"/>
          </a:xfrm>
        </p:grpSpPr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>
              <a:off x="4271375" y="2718104"/>
              <a:ext cx="1485401" cy="16910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>
              <a:off x="5874706" y="2743200"/>
              <a:ext cx="297493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 flipH="1" flipV="1">
              <a:off x="2655517" y="2480154"/>
              <a:ext cx="3083491" cy="1398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609798" y="2442575"/>
            <a:ext cx="3390168" cy="2053225"/>
            <a:chOff x="2609798" y="2442575"/>
            <a:chExt cx="3390168" cy="2053225"/>
          </a:xfrm>
        </p:grpSpPr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2609798" y="2442575"/>
              <a:ext cx="45719" cy="15657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 flipH="1" flipV="1">
              <a:off x="2759314" y="4157814"/>
              <a:ext cx="1279286" cy="337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 flipH="1">
              <a:off x="2736347" y="3043824"/>
              <a:ext cx="3263619" cy="10158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695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5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9824E-7 L 0.02465 -0.05273 " pathEditMode="relative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656 0.014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85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1435 L 0.00955 -0.0546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34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799E-6 L -0.02725 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485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85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85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Theoretical </a:t>
            </a:r>
            <a:r>
              <a:rPr lang="en-US" sz="4000" dirty="0"/>
              <a:t>results in a nutshell</a:t>
            </a:r>
            <a:endParaRPr lang="en-US" sz="2400" dirty="0"/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centroid</a:t>
            </a:r>
            <a:r>
              <a:rPr lang="en-US" dirty="0"/>
              <a:t>-based algorithm misses updates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Sequential </a:t>
            </a:r>
            <a:r>
              <a:rPr lang="en-US" dirty="0"/>
              <a:t>CC updates more aggressively &amp; faster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Theorem:</a:t>
            </a:r>
            <a:br>
              <a:rPr lang="en-US" b="1" dirty="0"/>
            </a:br>
            <a:r>
              <a:rPr lang="en-US" dirty="0"/>
              <a:t>Sequential CC has a true subset of </a:t>
            </a:r>
            <a:r>
              <a:rPr lang="en-US" b="1" dirty="0"/>
              <a:t>local optima</a:t>
            </a:r>
            <a:r>
              <a:rPr lang="en-US" dirty="0"/>
              <a:t> compared to </a:t>
            </a:r>
            <a:r>
              <a:rPr lang="en-US" dirty="0" err="1"/>
              <a:t>centroid</a:t>
            </a:r>
            <a:r>
              <a:rPr lang="en-US" dirty="0"/>
              <a:t>-based </a:t>
            </a:r>
            <a:r>
              <a:rPr lang="en-US" dirty="0" smtClean="0"/>
              <a:t>IT-CC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on small data sets</a:t>
            </a: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600" y="1930400"/>
            <a:ext cx="5426075" cy="271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Dataset 	</a:t>
            </a:r>
            <a:r>
              <a:rPr lang="en-US" sz="2400" dirty="0" err="1"/>
              <a:t>centroid</a:t>
            </a:r>
            <a:r>
              <a:rPr lang="en-US" sz="2400" dirty="0"/>
              <a:t> 	sequential</a:t>
            </a:r>
          </a:p>
          <a:p>
            <a:pPr>
              <a:buFontTx/>
              <a:buNone/>
            </a:pPr>
            <a:r>
              <a:rPr lang="en-US" sz="2400" i="1" dirty="0" err="1"/>
              <a:t>acheyer</a:t>
            </a:r>
            <a:r>
              <a:rPr lang="en-US" sz="2400" i="1" dirty="0"/>
              <a:t> 	</a:t>
            </a:r>
            <a:r>
              <a:rPr lang="en-US" sz="2400" dirty="0"/>
              <a:t>39.0 </a:t>
            </a:r>
            <a:r>
              <a:rPr lang="en-US" sz="2400" dirty="0">
                <a:sym typeface="Symbol" pitchFamily="18" charset="2"/>
              </a:rPr>
              <a:t> </a:t>
            </a:r>
            <a:r>
              <a:rPr lang="en-US" sz="2400" dirty="0"/>
              <a:t>.6 	</a:t>
            </a:r>
            <a:r>
              <a:rPr lang="en-US" sz="2400" b="1" dirty="0"/>
              <a:t>46.1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dirty="0"/>
              <a:t> .3 </a:t>
            </a:r>
          </a:p>
          <a:p>
            <a:pPr>
              <a:buFontTx/>
              <a:buNone/>
            </a:pPr>
            <a:r>
              <a:rPr lang="en-US" sz="2400" i="1" dirty="0" err="1"/>
              <a:t>mgondek</a:t>
            </a:r>
            <a:r>
              <a:rPr lang="en-US" sz="2400" i="1" dirty="0"/>
              <a:t> 	</a:t>
            </a:r>
            <a:r>
              <a:rPr lang="en-US" sz="2400" dirty="0"/>
              <a:t>61.3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dirty="0"/>
              <a:t>1.5 	</a:t>
            </a:r>
            <a:r>
              <a:rPr lang="en-US" sz="2400" b="1" dirty="0"/>
              <a:t>63.4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i="1" dirty="0"/>
              <a:t> </a:t>
            </a:r>
            <a:r>
              <a:rPr lang="en-US" sz="2400" dirty="0"/>
              <a:t>1.1</a:t>
            </a:r>
          </a:p>
          <a:p>
            <a:pPr>
              <a:buFontTx/>
              <a:buNone/>
            </a:pPr>
            <a:r>
              <a:rPr lang="en-US" sz="2400" i="1" dirty="0"/>
              <a:t>sanders-r 	</a:t>
            </a:r>
            <a:r>
              <a:rPr lang="en-US" sz="2400" dirty="0"/>
              <a:t>56.1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dirty="0"/>
              <a:t> .7	</a:t>
            </a:r>
            <a:r>
              <a:rPr lang="en-US" sz="2400" b="1" dirty="0"/>
              <a:t>60.2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i="1" dirty="0"/>
              <a:t> </a:t>
            </a:r>
            <a:r>
              <a:rPr lang="en-US" sz="2400" dirty="0"/>
              <a:t>.4</a:t>
            </a:r>
          </a:p>
          <a:p>
            <a:pPr>
              <a:buFontTx/>
              <a:buNone/>
            </a:pPr>
            <a:r>
              <a:rPr lang="en-US" sz="2400" i="1" dirty="0"/>
              <a:t>20NG 	</a:t>
            </a:r>
            <a:r>
              <a:rPr lang="en-US" sz="2400" i="1" dirty="0" smtClean="0"/>
              <a:t>	</a:t>
            </a:r>
            <a:r>
              <a:rPr lang="en-US" sz="2400" dirty="0" smtClean="0"/>
              <a:t>54.2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dirty="0"/>
              <a:t> .7 	</a:t>
            </a:r>
            <a:r>
              <a:rPr lang="en-US" sz="2400" b="1" dirty="0"/>
              <a:t>57.7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</a:t>
            </a:r>
            <a:r>
              <a:rPr lang="en-US" sz="2400" dirty="0"/>
              <a:t> .2</a:t>
            </a:r>
          </a:p>
        </p:txBody>
      </p:sp>
      <p:sp>
        <p:nvSpPr>
          <p:cNvPr id="1486852" name="Line 4"/>
          <p:cNvSpPr>
            <a:spLocks noChangeShapeType="1"/>
          </p:cNvSpPr>
          <p:nvPr/>
        </p:nvSpPr>
        <p:spPr bwMode="auto">
          <a:xfrm>
            <a:off x="1990725" y="2332038"/>
            <a:ext cx="521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6853" name="Line 5"/>
          <p:cNvSpPr>
            <a:spLocks noChangeShapeType="1"/>
          </p:cNvSpPr>
          <p:nvPr/>
        </p:nvSpPr>
        <p:spPr bwMode="auto">
          <a:xfrm>
            <a:off x="1997075" y="4240213"/>
            <a:ext cx="521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6854" name="Text Box 6"/>
          <p:cNvSpPr txBox="1">
            <a:spLocks noChangeArrowheads="1"/>
          </p:cNvSpPr>
          <p:nvPr/>
        </p:nvSpPr>
        <p:spPr bwMode="auto">
          <a:xfrm>
            <a:off x="2730500" y="4573588"/>
            <a:ext cx="3879850" cy="1004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Does the sequential strategy</a:t>
            </a:r>
          </a:p>
          <a:p>
            <a:pPr algn="ctr"/>
            <a:r>
              <a:rPr lang="en-US" sz="2400"/>
              <a:t>work better on </a:t>
            </a:r>
            <a:r>
              <a:rPr lang="en-US" sz="2400" b="1"/>
              <a:t>large</a:t>
            </a:r>
            <a:r>
              <a:rPr lang="en-US" sz="2400"/>
              <a:t> sets?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4623</Words>
  <Application>Microsoft Office PowerPoint</Application>
  <PresentationFormat>On-screen Show (4:3)</PresentationFormat>
  <Paragraphs>1163</Paragraphs>
  <Slides>113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Office Theme</vt:lpstr>
      <vt:lpstr>Equation</vt:lpstr>
      <vt:lpstr>Acrobat Document</vt:lpstr>
      <vt:lpstr>Scaling Up Machine Learning</vt:lpstr>
      <vt:lpstr>Outline</vt:lpstr>
      <vt:lpstr>The book</vt:lpstr>
      <vt:lpstr>Chapter contributors</vt:lpstr>
      <vt:lpstr>Previous books</vt:lpstr>
      <vt:lpstr>Data hypergrowth: an example</vt:lpstr>
      <vt:lpstr>New age of big data</vt:lpstr>
      <vt:lpstr>Size matters</vt:lpstr>
      <vt:lpstr>One thousand data instances</vt:lpstr>
      <vt:lpstr>One million data instances</vt:lpstr>
      <vt:lpstr>Big dataset cannot be too sparse</vt:lpstr>
      <vt:lpstr>Can big datasets be too dense?</vt:lpstr>
      <vt:lpstr>Real-world example</vt:lpstr>
      <vt:lpstr>(Near) duplicate detection</vt:lpstr>
      <vt:lpstr>One billion data instances</vt:lpstr>
      <vt:lpstr>One trillion data instances</vt:lpstr>
      <vt:lpstr>A solution to data privacy problem </vt:lpstr>
      <vt:lpstr>So what model will we learn?</vt:lpstr>
      <vt:lpstr>Size of training data</vt:lpstr>
      <vt:lpstr>Skewness of training data </vt:lpstr>
      <vt:lpstr>Real-world example</vt:lpstr>
      <vt:lpstr>Not enough (clean) training data?</vt:lpstr>
      <vt:lpstr>Semi-supervised clustering</vt:lpstr>
      <vt:lpstr>Semi-supervised clustering (details)</vt:lpstr>
      <vt:lpstr>Crowdsourcing labeled data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How to label 1M instances</vt:lpstr>
      <vt:lpstr>Got 1M labeled instances, now what?</vt:lpstr>
      <vt:lpstr>Parallelization: platform choices</vt:lpstr>
      <vt:lpstr>Example: k-means clustering</vt:lpstr>
      <vt:lpstr>Parallelizing k-means</vt:lpstr>
      <vt:lpstr>Parallelizing k-means</vt:lpstr>
      <vt:lpstr>Parallelizing k-means</vt:lpstr>
      <vt:lpstr>Parallelization: platform choices</vt:lpstr>
      <vt:lpstr>Peer-to-peer (P2P) systems</vt:lpstr>
      <vt:lpstr>k-means in P2P</vt:lpstr>
      <vt:lpstr>Parallelization: platform choices</vt:lpstr>
      <vt:lpstr>Virtual clusters</vt:lpstr>
      <vt:lpstr>MapReduce</vt:lpstr>
      <vt:lpstr>k-means on MapReduce</vt:lpstr>
      <vt:lpstr>Discussion on MapReduce</vt:lpstr>
      <vt:lpstr>MapReduce wrappers</vt:lpstr>
      <vt:lpstr>k-means in Apache Pig: input data</vt:lpstr>
      <vt:lpstr>k-means in Apache Pig: E-step</vt:lpstr>
      <vt:lpstr>k-means in Apache Pig: E-step</vt:lpstr>
      <vt:lpstr>k-means in Apache Pig: E-step</vt:lpstr>
      <vt:lpstr>k-means in Apache Pig: E-step</vt:lpstr>
      <vt:lpstr>k-means in Apache Pig: E-step</vt:lpstr>
      <vt:lpstr>k-means in Apache Pig: E-step</vt:lpstr>
      <vt:lpstr>k-means in Apache Pig: M-step</vt:lpstr>
      <vt:lpstr>MapReduce job setup time</vt:lpstr>
      <vt:lpstr>k-means in DryadLINQ</vt:lpstr>
      <vt:lpstr>DryadLINQ: k-means execution plan </vt:lpstr>
      <vt:lpstr>Takeaways on MapReduce wrappers</vt:lpstr>
      <vt:lpstr>Parallelization: platform choices</vt:lpstr>
      <vt:lpstr>HPC clusters</vt:lpstr>
      <vt:lpstr>Message Passing Interface (MPI)</vt:lpstr>
      <vt:lpstr>MapReduce vs. MPI</vt:lpstr>
      <vt:lpstr>k-means using MPI</vt:lpstr>
      <vt:lpstr>Two features of MPI parallelization</vt:lpstr>
      <vt:lpstr>Takeaways on MPI</vt:lpstr>
      <vt:lpstr>Parallelization: platform choices</vt:lpstr>
      <vt:lpstr>Multicore</vt:lpstr>
      <vt:lpstr>Parallelization: platform choices</vt:lpstr>
      <vt:lpstr>Graphics Processing Unit (GPU)</vt:lpstr>
      <vt:lpstr>Machine learning with GPUs</vt:lpstr>
      <vt:lpstr>k-means clustering on a GPU</vt:lpstr>
      <vt:lpstr>Performance results</vt:lpstr>
      <vt:lpstr>Parallelization: platform choices</vt:lpstr>
      <vt:lpstr>Field-programmable gate array (FPGA)</vt:lpstr>
      <vt:lpstr>How to choose a platform</vt:lpstr>
      <vt:lpstr>Thank You!</vt:lpstr>
      <vt:lpstr>Parallel Information-Theoretic Co-Clustering</vt:lpstr>
      <vt:lpstr>Illustration of Distributional Co-Clustering</vt:lpstr>
      <vt:lpstr>Illustration of Distributional Co-Clustering</vt:lpstr>
      <vt:lpstr>Illustration of Distributional Co-Clustering</vt:lpstr>
      <vt:lpstr>Illustration of Distributional Co-Clustering</vt:lpstr>
      <vt:lpstr>Illustration of Distributional Co-Clustering</vt:lpstr>
      <vt:lpstr>Information-Theoretic Co-Clustering</vt:lpstr>
      <vt:lpstr>Two optimization strategies</vt:lpstr>
      <vt:lpstr>  Sequential Co-Clustering </vt:lpstr>
      <vt:lpstr>Sequential vs. centroid-based updates</vt:lpstr>
      <vt:lpstr>Sequential vs. centroid-based updates</vt:lpstr>
      <vt:lpstr>Theoretical results in a nutshell</vt:lpstr>
      <vt:lpstr>Results on small data sets</vt:lpstr>
      <vt:lpstr>From inherently sequential to parallel</vt:lpstr>
      <vt:lpstr>Parallel sequential co-clustering</vt:lpstr>
      <vt:lpstr>PowerPoint Presentation</vt:lpstr>
      <vt:lpstr>Tournament</vt:lpstr>
      <vt:lpstr>Tournament</vt:lpstr>
      <vt:lpstr>Tournament</vt:lpstr>
      <vt:lpstr>Tournament</vt:lpstr>
      <vt:lpstr>Tournament</vt:lpstr>
      <vt:lpstr>Tournament</vt:lpstr>
      <vt:lpstr>Tournament</vt:lpstr>
      <vt:lpstr>Experimental Setup</vt:lpstr>
      <vt:lpstr>Overall costs per full iteration</vt:lpstr>
      <vt:lpstr>Experimental results</vt:lpstr>
      <vt:lpstr>Conclusion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Machine Learning</dc:title>
  <dc:creator>Authorized User</dc:creator>
  <cp:lastModifiedBy>Misha Bilenko</cp:lastModifiedBy>
  <cp:revision>232</cp:revision>
  <dcterms:created xsi:type="dcterms:W3CDTF">2011-07-09T21:06:13Z</dcterms:created>
  <dcterms:modified xsi:type="dcterms:W3CDTF">2011-08-26T07:10:45Z</dcterms:modified>
</cp:coreProperties>
</file>