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1" r:id="rId3"/>
    <p:sldId id="266" r:id="rId4"/>
    <p:sldId id="272" r:id="rId5"/>
    <p:sldId id="268" r:id="rId6"/>
    <p:sldId id="274" r:id="rId7"/>
    <p:sldId id="267" r:id="rId8"/>
    <p:sldId id="275" r:id="rId9"/>
    <p:sldId id="276" r:id="rId10"/>
    <p:sldId id="27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2E8663B-3332-4562-95D2-72D59234F125}">
          <p14:sldIdLst>
            <p14:sldId id="256"/>
            <p14:sldId id="271"/>
            <p14:sldId id="266"/>
            <p14:sldId id="272"/>
            <p14:sldId id="268"/>
            <p14:sldId id="274"/>
            <p14:sldId id="267"/>
            <p14:sldId id="275"/>
            <p14:sldId id="276"/>
            <p14:sldId id="277"/>
          </p14:sldIdLst>
        </p14:section>
        <p14:section name="Untitled Section" id="{1C324FEF-CC9D-4D0B-AB5E-2F1CD1156B01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33" d="100"/>
          <a:sy n="33" d="100"/>
        </p:scale>
        <p:origin x="6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C7663F-72F5-4ADB-8814-5B1923650919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C5B883-5707-41F6-B836-3BBF5739AF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20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15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747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406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2-color bullet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1937966"/>
          </a:xfrm>
        </p:spPr>
        <p:txBody>
          <a:bodyPr>
            <a:spAutoFit/>
          </a:bodyPr>
          <a:lstStyle>
            <a:lvl1pPr>
              <a:buClr>
                <a:schemeClr val="tx2"/>
              </a:buClr>
              <a:defRPr>
                <a:gradFill>
                  <a:gsLst>
                    <a:gs pos="13869">
                      <a:schemeClr val="tx2"/>
                    </a:gs>
                    <a:gs pos="42000">
                      <a:schemeClr val="tx2"/>
                    </a:gs>
                  </a:gsLst>
                  <a:lin ang="5400000" scaled="0"/>
                </a:gradFill>
              </a:defRPr>
            </a:lvl1pPr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0239362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978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909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20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47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695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744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767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649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CB26-9B77-4124-9F77-414F4845413F}" type="datetimeFigureOut">
              <a:rPr lang="en-US" smtClean="0"/>
              <a:t>3/19/2017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D6709-2FC5-4F42-91B3-F1ACB73D9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6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9131" y="298939"/>
            <a:ext cx="12271131" cy="1139092"/>
          </a:xfrm>
        </p:spPr>
        <p:txBody>
          <a:bodyPr>
            <a:normAutofit/>
          </a:bodyPr>
          <a:lstStyle/>
          <a:p>
            <a:r>
              <a:rPr lang="en-US" dirty="0"/>
              <a:t>Contextual Decision Processes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4878" y="3402862"/>
            <a:ext cx="9144000" cy="2870200"/>
          </a:xfrm>
        </p:spPr>
        <p:txBody>
          <a:bodyPr>
            <a:normAutofit/>
          </a:bodyPr>
          <a:lstStyle/>
          <a:p>
            <a:r>
              <a:rPr lang="en-US" sz="4800" dirty="0"/>
              <a:t>Machine Learning the Future, March 20</a:t>
            </a:r>
          </a:p>
          <a:p>
            <a:r>
              <a:rPr lang="en-US" sz="4800" dirty="0"/>
              <a:t>https://arxiv.org/abs/1610.09512</a:t>
            </a:r>
          </a:p>
        </p:txBody>
      </p:sp>
    </p:spTree>
    <p:extLst>
      <p:ext uri="{BB962C8B-B14F-4D97-AF65-F5344CB8AC3E}">
        <p14:creationId xmlns:p14="http://schemas.microsoft.com/office/powerpoint/2010/main" val="4267117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269238" y="1540869"/>
            <a:ext cx="11653523" cy="444531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z="4800" dirty="0"/>
              <a:t>Computational Tractability?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World Models?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Options?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Safety?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800" dirty="0"/>
              <a:t>…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far from complete theory of RL</a:t>
            </a:r>
          </a:p>
        </p:txBody>
      </p:sp>
    </p:spTree>
    <p:extLst>
      <p:ext uri="{BB962C8B-B14F-4D97-AF65-F5344CB8AC3E}">
        <p14:creationId xmlns:p14="http://schemas.microsoft.com/office/powerpoint/2010/main" val="77262970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9241" y="142110"/>
            <a:ext cx="11655840" cy="899537"/>
          </a:xfrm>
        </p:spPr>
        <p:txBody>
          <a:bodyPr/>
          <a:lstStyle/>
          <a:p>
            <a:r>
              <a:rPr lang="en-US" dirty="0"/>
              <a:t>How to Learn?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78482846"/>
                  </p:ext>
                </p:extLst>
              </p:nvPr>
            </p:nvGraphicFramePr>
            <p:xfrm>
              <a:off x="269240" y="1189494"/>
              <a:ext cx="11533685" cy="715381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218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1556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9627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38845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1" dirty="0"/>
                            <a:t>Practice</a:t>
                          </a:r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1" dirty="0"/>
                            <a:t>Theory</a:t>
                          </a:r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63550"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63550">
                    <a:tc>
                      <a:txBody>
                        <a:bodyPr/>
                        <a:lstStyle/>
                        <a:p>
                          <a:r>
                            <a:rPr lang="en-US" sz="4000" dirty="0"/>
                            <a:t>Powerful modeling, simple exploration</a:t>
                          </a:r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4000" dirty="0"/>
                            <a:t>Sophisticated exploration</a:t>
                          </a:r>
                          <a:r>
                            <a:rPr lang="en-US" sz="4000" baseline="0" dirty="0"/>
                            <a:t> in small-state MDPs</a:t>
                          </a:r>
                          <a:endParaRPr lang="en-US" sz="4000" dirty="0"/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63550">
                    <a:tc>
                      <a:txBody>
                        <a:bodyPr/>
                        <a:lstStyle/>
                        <a:p>
                          <a:pPr lvl="1"/>
                          <a:r>
                            <a:rPr lang="en-US" sz="4000" dirty="0"/>
                            <a:t>e.g.: Atari Deep Reinforcement</a:t>
                          </a:r>
                          <a:r>
                            <a:rPr lang="en-US" sz="4000" baseline="0" dirty="0"/>
                            <a:t> Learning</a:t>
                          </a:r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pPr lvl="1"/>
                          <a:r>
                            <a:rPr lang="en-US" sz="4000" dirty="0"/>
                            <a:t>e.g.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e>
                                <m:sup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4000" dirty="0"/>
                            <a:t>, R-MAX algorithms</a:t>
                          </a:r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27497"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  <a:p>
                          <a:r>
                            <a:rPr lang="en-US" sz="4000" dirty="0"/>
                            <a:t>Limited theory for rich observations</a:t>
                          </a:r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Table 3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78482846"/>
                  </p:ext>
                </p:extLst>
              </p:nvPr>
            </p:nvGraphicFramePr>
            <p:xfrm>
              <a:off x="269240" y="1189494"/>
              <a:ext cx="11533685" cy="715381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721844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91556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4896278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99242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1" dirty="0"/>
                            <a:t>Practice</a:t>
                          </a:r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4000" b="1" dirty="0"/>
                            <a:t>Theory</a:t>
                          </a:r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99242"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1918442">
                    <a:tc>
                      <a:txBody>
                        <a:bodyPr/>
                        <a:lstStyle/>
                        <a:p>
                          <a:r>
                            <a:rPr lang="en-US" sz="4000" dirty="0"/>
                            <a:t>Powerful modeling, simple exploration</a:t>
                          </a:r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r>
                            <a:rPr lang="en-US" sz="4000" dirty="0"/>
                            <a:t>Sophisticated exploration</a:t>
                          </a:r>
                          <a:r>
                            <a:rPr lang="en-US" sz="4000" baseline="0" dirty="0"/>
                            <a:t> in small-state MDPs</a:t>
                          </a:r>
                          <a:endParaRPr lang="en-US" sz="4000" dirty="0"/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1918442">
                    <a:tc>
                      <a:txBody>
                        <a:bodyPr/>
                        <a:lstStyle/>
                        <a:p>
                          <a:pPr lvl="1"/>
                          <a:r>
                            <a:rPr lang="en-US" sz="4000" dirty="0"/>
                            <a:t>e.g.: Atari Deep Reinforcement</a:t>
                          </a:r>
                          <a:r>
                            <a:rPr lang="en-US" sz="4000" baseline="0" dirty="0"/>
                            <a:t> Learning</a:t>
                          </a:r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89642" marR="89642" marT="44821" marB="44821">
                        <a:blipFill>
                          <a:blip r:embed="rId2"/>
                          <a:stretch>
                            <a:fillRect l="-135448" t="-178413" b="-1136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1918442"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</a:txBody>
                      <a:tcPr marL="89642" marR="89642" marT="44821" marB="44821"/>
                    </a:tc>
                    <a:tc>
                      <a:txBody>
                        <a:bodyPr/>
                        <a:lstStyle/>
                        <a:p>
                          <a:endParaRPr lang="en-US" sz="4000" dirty="0"/>
                        </a:p>
                        <a:p>
                          <a:r>
                            <a:rPr lang="en-US" sz="4000" dirty="0"/>
                            <a:t>Limited theory for rich observations</a:t>
                          </a:r>
                        </a:p>
                      </a:txBody>
                      <a:tcPr marL="89642" marR="89642" marT="44821" marB="44821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213" y="12936"/>
            <a:ext cx="4183316" cy="2353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83343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354" y="-65698"/>
            <a:ext cx="10515600" cy="1325563"/>
          </a:xfrm>
        </p:spPr>
        <p:txBody>
          <a:bodyPr/>
          <a:lstStyle/>
          <a:p>
            <a:r>
              <a:rPr lang="en-US" dirty="0"/>
              <a:t>Contextual Decision Processes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0" y="1468316"/>
                <a:ext cx="12192000" cy="4858117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400" dirty="0"/>
                  <a:t>Repeatedly:</a:t>
                </a:r>
              </a:p>
              <a:p>
                <a:pPr marL="457200" lvl="1" indent="0">
                  <a:buNone/>
                </a:pPr>
                <a:r>
                  <a:rPr lang="en-US" sz="4000" dirty="0"/>
                  <a:t>For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4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= 1</m:t>
                    </m:r>
                  </m:oMath>
                </a14:m>
                <a:r>
                  <a:rPr lang="en-US" sz="4000" dirty="0">
                    <a:solidFill>
                      <a:srgbClr val="FF0000"/>
                    </a:solidFill>
                  </a:rPr>
                  <a:t> to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endParaRPr lang="en-US" sz="4000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sz="4000" dirty="0"/>
                  <a:t>See features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endParaRPr lang="en-US" sz="4000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sz="4000" dirty="0"/>
                  <a:t>Choose actions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4000" dirty="0"/>
                  <a:t> in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sz="4000" dirty="0"/>
              </a:p>
              <a:p>
                <a:pPr marL="971550" lvl="1" indent="-514350">
                  <a:buFont typeface="+mj-lt"/>
                  <a:buAutoNum type="arabicPeriod"/>
                </a:pPr>
                <a:r>
                  <a:rPr lang="en-US" sz="4000" dirty="0"/>
                  <a:t>See reward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4000" dirty="0"/>
                  <a:t> for action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4000" dirty="0"/>
                  <a:t> in context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4000" dirty="0"/>
                  <a:t> and history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400" dirty="0"/>
                  <a:t>Goal: If </a:t>
                </a:r>
                <a14:m>
                  <m:oMath xmlns:m="http://schemas.openxmlformats.org/officeDocument/2006/math">
                    <m:r>
                      <a:rPr lang="en-US" sz="4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44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4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→(−∞,∞) </m:t>
                        </m:r>
                      </m:e>
                    </m:d>
                  </m:oMath>
                </a14:m>
                <a:r>
                  <a:rPr lang="en-US" sz="4400" dirty="0"/>
                  <a:t>, compete with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4400" b="0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Π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={∀</m:t>
                      </m:r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∈</m:t>
                      </m:r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𝐹</m:t>
                      </m:r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:</m:t>
                      </m:r>
                      <m:sSub>
                        <m:sSubPr>
                          <m:ctrlP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d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arg</m:t>
                      </m:r>
                      <m:limLow>
                        <m:limLowPr>
                          <m:ctrlP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4400" b="0" i="0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max</m:t>
                          </m:r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  <m:lim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lim>
                      </m:limLow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4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d>
                      <m:r>
                        <a:rPr lang="en-US" sz="44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}</m:t>
                      </m:r>
                    </m:oMath>
                  </m:oMathPara>
                </a14:m>
                <a:endParaRPr lang="en-US" sz="4400" dirty="0">
                  <a:solidFill>
                    <a:srgbClr val="00B0F0"/>
                  </a:solidFill>
                </a:endParaRPr>
              </a:p>
              <a:p>
                <a:pPr marL="0" indent="0">
                  <a:buNone/>
                </a:pPr>
                <a:endParaRPr lang="en-US" sz="4400" dirty="0"/>
              </a:p>
            </p:txBody>
          </p:sp>
        </mc:Choice>
        <mc:Fallback>
          <p:sp>
            <p:nvSpPr>
              <p:cNvPr id="4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0" y="1468316"/>
                <a:ext cx="12192000" cy="4858117"/>
              </a:xfrm>
              <a:blipFill>
                <a:blip r:embed="rId2"/>
                <a:stretch>
                  <a:fillRect l="-2000" t="-4015" r="-5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5399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59069" y="-127245"/>
            <a:ext cx="10515600" cy="1325563"/>
          </a:xfrm>
        </p:spPr>
        <p:txBody>
          <a:bodyPr/>
          <a:lstStyle/>
          <a:p>
            <a:r>
              <a:rPr lang="en-US" dirty="0"/>
              <a:t>Bad News:</a:t>
            </a:r>
          </a:p>
        </p:txBody>
      </p:sp>
      <p:sp>
        <p:nvSpPr>
          <p:cNvPr id="5" name="Title 2"/>
          <p:cNvSpPr txBox="1">
            <a:spLocks/>
          </p:cNvSpPr>
          <p:nvPr/>
        </p:nvSpPr>
        <p:spPr>
          <a:xfrm>
            <a:off x="574431" y="40048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Lesson:  Some notion of </a:t>
            </a:r>
            <a:r>
              <a:rPr lang="en-US" dirty="0">
                <a:solidFill>
                  <a:srgbClr val="FF0000"/>
                </a:solidFill>
              </a:rPr>
              <a:t>few-states required</a:t>
            </a:r>
            <a:r>
              <a:rPr lang="en-US" dirty="0"/>
              <a:t>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 Placeholder 1"/>
              <p:cNvSpPr txBox="1">
                <a:spLocks/>
              </p:cNvSpPr>
              <p:nvPr/>
            </p:nvSpPr>
            <p:spPr>
              <a:xfrm>
                <a:off x="423958" y="878644"/>
                <a:ext cx="11653523" cy="29059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sp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Clr>
                    <a:schemeClr val="tx2"/>
                  </a:buClr>
                  <a:buFont typeface="Arial" panose="020B0604020202020204" pitchFamily="34" charset="0"/>
                  <a:buChar char="•"/>
                  <a:defRPr sz="2800" kern="1200">
                    <a:gradFill>
                      <a:gsLst>
                        <a:gs pos="13869">
                          <a:schemeClr val="tx2"/>
                        </a:gs>
                        <a:gs pos="42000">
                          <a:schemeClr val="tx2"/>
                        </a:gs>
                      </a:gsLst>
                      <a:lin ang="5400000" scaled="0"/>
                    </a:gra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353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6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96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dirty="0"/>
                  <a:t>There is an MDP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40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0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en-US" sz="40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𝐻</m:t>
                        </m:r>
                      </m:sup>
                    </m:sSup>
                  </m:oMath>
                </a14:m>
                <a:r>
                  <a:rPr lang="en-US" sz="4000" dirty="0"/>
                  <a:t> states where finding an       </a:t>
                </a:r>
                <a14:m>
                  <m:oMath xmlns:m="http://schemas.openxmlformats.org/officeDocument/2006/math">
                    <m:r>
                      <a:rPr lang="en-US" sz="400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4000" dirty="0"/>
                  <a:t>-optimal policy requires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400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Ω</m:t>
                    </m:r>
                    <m:d>
                      <m:dPr>
                        <m:ctrlPr>
                          <a:rPr lang="en-US" sz="40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00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m:rPr>
                                <m:sty m:val="p"/>
                              </m:rPr>
                              <a:rPr lang="en-US" sz="400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min</m:t>
                            </m:r>
                            <m:r>
                              <a:rPr lang="en-US" sz="400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{</m:t>
                            </m:r>
                            <m:sSup>
                              <m:sSupPr>
                                <m:ctrlPr>
                                  <a:rPr lang="en-US" sz="400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en-US" sz="400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4000" i="1" smtClean="0">
                                        <a:solidFill>
                                          <a:srgbClr val="00B0F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𝐴</m:t>
                                    </m:r>
                                  </m:e>
                                </m:d>
                              </m:e>
                              <m:sup>
                                <m:r>
                                  <a:rPr lang="en-US" sz="400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sup>
                            </m:sSup>
                            <m:r>
                              <a:rPr lang="en-US" sz="400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,</m:t>
                            </m:r>
                            <m:r>
                              <m:rPr>
                                <m:sty m:val="p"/>
                              </m:rPr>
                              <a:rPr lang="en-US" sz="400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Π</m:t>
                            </m:r>
                            <m:r>
                              <a:rPr lang="en-US" sz="400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}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400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00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p>
                                <m:r>
                                  <a:rPr lang="en-US" sz="4000" i="1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4000" dirty="0"/>
                  <a:t> trajectories.</a:t>
                </a:r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en-US" sz="4000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en-US" sz="4000" b="1" dirty="0"/>
                  <a:t>Intuition: </a:t>
                </a:r>
                <a:r>
                  <a:rPr lang="en-US" sz="4000" dirty="0"/>
                  <a:t>Embed a bandit problem with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|</m:t>
                        </m:r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|</m:t>
                        </m:r>
                      </m:e>
                      <m:sup>
                        <m:r>
                          <a:rPr lang="en-US" sz="4000" i="1" smtClean="0">
                            <a:latin typeface="Cambria Math" panose="02040503050406030204" pitchFamily="18" charset="0"/>
                          </a:rPr>
                          <m:t>𝐻</m:t>
                        </m:r>
                      </m:sup>
                    </m:sSup>
                  </m:oMath>
                </a14:m>
                <a:r>
                  <a:rPr lang="en-US" sz="4000" dirty="0"/>
                  <a:t> arms.</a:t>
                </a:r>
              </a:p>
            </p:txBody>
          </p:sp>
        </mc:Choice>
        <mc:Fallback>
          <p:sp>
            <p:nvSpPr>
              <p:cNvPr id="6" name="Tex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958" y="878644"/>
                <a:ext cx="11653523" cy="290592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3011557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0388" y="-223960"/>
            <a:ext cx="11251223" cy="1325563"/>
          </a:xfrm>
        </p:spPr>
        <p:txBody>
          <a:bodyPr/>
          <a:lstStyle/>
          <a:p>
            <a:r>
              <a:rPr lang="en-US" dirty="0"/>
              <a:t>OLIVE: Optimism Led Iterative Value Elimination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-1" y="769544"/>
                <a:ext cx="12192000" cy="537775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4000" dirty="0"/>
                  <a:t>Given: Set of value functions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𝐹</m:t>
                    </m:r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d>
                      <m:dPr>
                        <m:begChr m:val="{"/>
                        <m:endChr m:val="}"/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: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×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→(−∞,∞) </m:t>
                        </m:r>
                      </m:e>
                    </m:d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Repeatedly: </a:t>
                </a:r>
              </a:p>
              <a:p>
                <a:pPr marL="0" indent="0">
                  <a:buNone/>
                </a:pPr>
                <a:r>
                  <a:rPr lang="en-US" sz="4000" dirty="0"/>
                  <a:t>	Pick most optimistic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4000" dirty="0"/>
                  <a:t> at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h</m:t>
                    </m:r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	Rollout with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4000" dirty="0"/>
                  <a:t> repeatedly</a:t>
                </a:r>
              </a:p>
              <a:p>
                <a:pPr marL="0" indent="0">
                  <a:buNone/>
                </a:pPr>
                <a:r>
                  <a:rPr lang="en-US" sz="4000" dirty="0"/>
                  <a:t>        If (predicted value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latin typeface="Cambria Math" panose="02040503050406030204" pitchFamily="18" charset="0"/>
                      </a:rPr>
                      <m:t>≃</m:t>
                    </m:r>
                  </m:oMath>
                </a14:m>
                <a:r>
                  <a:rPr lang="en-US" sz="4000" dirty="0"/>
                  <a:t> real value) then return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 	Else find horizon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r>
                  <a:rPr lang="en-US" sz="4000" dirty="0"/>
                  <a:t> of large disagreement</a:t>
                </a:r>
              </a:p>
              <a:p>
                <a:pPr marL="0" indent="0">
                  <a:buNone/>
                </a:pPr>
                <a:r>
                  <a:rPr lang="en-US" sz="4000" dirty="0"/>
                  <a:t>	        Rollout with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4000" dirty="0"/>
                  <a:t> except acting randomly at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	        Eliminate all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4000" dirty="0"/>
                  <a:t> with a large </a:t>
                </a:r>
                <a:r>
                  <a:rPr lang="en-US" sz="4000" dirty="0">
                    <a:solidFill>
                      <a:srgbClr val="FF0000"/>
                    </a:solidFill>
                  </a:rPr>
                  <a:t>bellman error</a:t>
                </a:r>
                <a:r>
                  <a:rPr lang="en-US" sz="4000" dirty="0"/>
                  <a:t> at </a:t>
                </a:r>
                <a14:m>
                  <m:oMath xmlns:m="http://schemas.openxmlformats.org/officeDocument/2006/math">
                    <m:r>
                      <a:rPr lang="en-US" sz="40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h</m:t>
                    </m:r>
                  </m:oMath>
                </a14:m>
                <a:endParaRPr lang="en-US" sz="40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-1" y="769544"/>
                <a:ext cx="12192000" cy="5377758"/>
              </a:xfrm>
              <a:blipFill>
                <a:blip r:embed="rId2"/>
                <a:stretch>
                  <a:fillRect l="-1750" t="-3175" b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313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 Placeholder 1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269238" y="1541188"/>
                <a:ext cx="11653523" cy="4873835"/>
              </a:xfrm>
            </p:spPr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𝜀</m:t>
                      </m:r>
                      <m:d>
                        <m:dPr>
                          <m:ctrlP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h</m:t>
                          </m:r>
                        </m:e>
                      </m:d>
                      <m:r>
                        <a:rPr lang="en-US" sz="40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en-US" sz="4000">
                          <a:solidFill>
                            <a:srgbClr val="00B0F0"/>
                          </a:solidFill>
                          <a:latin typeface="Castellar" panose="020A0402060406010301" pitchFamily="18" charset="0"/>
                        </a:rPr>
                        <m:t>E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4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sub>
                              </m:sSub>
                              <m:r>
                                <a:rPr lang="en-US" sz="4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</m:sub>
                              </m:sSub>
                            </m:e>
                          </m:d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4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sub>
                          </m:sSub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 −</m:t>
                          </m:r>
                          <m:r>
                            <a:rPr lang="en-US" sz="4000" b="0" i="1" smtClean="0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4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n-US" sz="4000" b="0" i="1" smtClean="0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𝑎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h</m:t>
                                  </m:r>
                                  <m:r>
                                    <a:rPr lang="en-US" sz="4000" b="0" i="1" smtClean="0">
                                      <a:solidFill>
                                        <a:srgbClr val="00B0F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</m:e>
                          </m:d>
                        </m:e>
                      </m:d>
                      <m:r>
                        <a:rPr lang="en-US" sz="4000" b="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4000" dirty="0">
                  <a:solidFill>
                    <a:srgbClr val="00B0F0"/>
                  </a:solidFill>
                </a:endParaRPr>
              </a:p>
              <a:p>
                <a:pPr marL="0" indent="0">
                  <a:buNone/>
                </a:pPr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, …</m:t>
                    </m:r>
                    <m:sSub>
                      <m:sSubPr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~ </m:t>
                    </m:r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40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sub>
                    </m:sSub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+1</m:t>
                        </m:r>
                      </m:sub>
                    </m:sSub>
                  </m:oMath>
                </a14:m>
                <a:r>
                  <a:rPr lang="en-US" sz="4000" dirty="0"/>
                  <a:t> according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</m:e>
                      <m:sub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sz="4000" dirty="0"/>
                  <a:t> </a:t>
                </a:r>
              </a:p>
              <a:p>
                <a:pPr marL="0" indent="0">
                  <a:buNone/>
                </a:pPr>
                <a:endParaRPr lang="en-US" sz="40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𝜀</m:t>
                    </m:r>
                    <m:d>
                      <m:dPr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40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0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e>
                          <m:sup>
                            <m:r>
                              <a:rPr lang="en-US" sz="4000" b="0" i="1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⋆</m:t>
                            </m:r>
                          </m:sup>
                        </m:sSup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h</m:t>
                        </m:r>
                      </m:e>
                    </m:d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r>
                  <a:rPr lang="en-US" sz="4000" dirty="0"/>
                  <a:t>, for all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US" sz="4000" dirty="0"/>
                  <a:t> and optimal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0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4000" i="1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⋆</m:t>
                        </m:r>
                      </m:sup>
                    </m:sSup>
                  </m:oMath>
                </a14:m>
                <a:endParaRPr lang="en-US" sz="4000" dirty="0"/>
              </a:p>
              <a:p>
                <a:pPr marL="0" indent="0">
                  <a:buNone/>
                </a:pPr>
                <a:endParaRPr lang="en-US" sz="4000" dirty="0"/>
              </a:p>
              <a:p>
                <a:pPr marL="0" indent="0">
                  <a:buNone/>
                </a:pPr>
                <a:r>
                  <a:rPr lang="en-US" sz="4000" dirty="0"/>
                  <a:t>Gives a test for checking if </a:t>
                </a:r>
                <a14:m>
                  <m:oMath xmlns:m="http://schemas.openxmlformats.org/officeDocument/2006/math"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  <m:r>
                      <a:rPr lang="en-US" sz="40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≈</m:t>
                    </m:r>
                    <m:sSup>
                      <m:sSupPr>
                        <m:ctrlP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40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⋆</m:t>
                        </m:r>
                      </m:sup>
                    </m:sSup>
                  </m:oMath>
                </a14:m>
                <a:endParaRPr lang="en-US" sz="4000" dirty="0"/>
              </a:p>
            </p:txBody>
          </p:sp>
        </mc:Choice>
        <mc:Fallback>
          <p:sp>
            <p:nvSpPr>
              <p:cNvPr id="2" name="Tex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269238" y="1541188"/>
                <a:ext cx="11653523" cy="4873835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US" dirty="0"/>
              <a:t>What is </a:t>
            </a:r>
            <a:r>
              <a:rPr lang="en-US" dirty="0">
                <a:solidFill>
                  <a:srgbClr val="FF0000"/>
                </a:solidFill>
              </a:rPr>
              <a:t>Bellman Error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377852823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383576" y="444549"/>
                <a:ext cx="12127345" cy="47135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dirty="0"/>
                  <a:t>Theorem: </a:t>
                </a:r>
                <a14:m>
                  <m:oMath xmlns:m="http://schemas.openxmlformats.org/officeDocument/2006/math">
                    <m:r>
                      <a:rPr lang="en-US" sz="60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6600" dirty="0">
                    <a:solidFill>
                      <a:srgbClr val="00B050"/>
                    </a:solidFill>
                  </a:rPr>
                  <a:t> </a:t>
                </a:r>
                <a:r>
                  <a:rPr lang="en-US" sz="4800" dirty="0">
                    <a:solidFill>
                      <a:srgbClr val="00B050"/>
                    </a:solidFill>
                  </a:rPr>
                  <a:t>CDPs</a:t>
                </a:r>
                <a:r>
                  <a:rPr lang="en-US" sz="6600" dirty="0">
                    <a:solidFill>
                      <a:srgbClr val="00B05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66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∀</m:t>
                    </m:r>
                  </m:oMath>
                </a14:m>
                <a:r>
                  <a:rPr lang="en-US" sz="6600" dirty="0">
                    <a:solidFill>
                      <a:srgbClr val="00B05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4400" i="1" dirty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𝐹</m:t>
                    </m:r>
                  </m:oMath>
                </a14:m>
                <a:r>
                  <a:rPr lang="en-US" sz="6600" dirty="0">
                    <a:solidFill>
                      <a:srgbClr val="00B050"/>
                    </a:solidFill>
                  </a:rPr>
                  <a:t> </a:t>
                </a:r>
                <a:r>
                  <a:rPr lang="en-US" sz="4800" dirty="0"/>
                  <a:t>containing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e>
                      <m:sup>
                        <m:r>
                          <a:rPr lang="en-US" sz="48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p>
                    <m:r>
                      <a:rPr lang="en-US" sz="48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4800" dirty="0"/>
                  <a:t>w</a:t>
                </a:r>
                <a:r>
                  <a:rPr lang="en-US" sz="4800" dirty="0" err="1"/>
                  <a:t>ith</a:t>
                </a:r>
                <a:r>
                  <a:rPr lang="en-US" sz="4800" dirty="0"/>
                  <a:t> </a:t>
                </a:r>
                <a:r>
                  <a:rPr lang="en-US" sz="4800" dirty="0">
                    <a:solidFill>
                      <a:srgbClr val="C00000"/>
                    </a:solidFill>
                  </a:rPr>
                  <a:t>Bellman rank</a:t>
                </a:r>
                <a:r>
                  <a:rPr lang="en-US" sz="4800" dirty="0"/>
                  <a:t> </a:t>
                </a:r>
                <a14:m>
                  <m:oMath xmlns:m="http://schemas.openxmlformats.org/officeDocument/2006/math">
                    <m:r>
                      <a:rPr lang="en-US" sz="48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sz="4800" dirty="0"/>
                  <a:t> with probability </a:t>
                </a:r>
                <a14:m>
                  <m:oMath xmlns:m="http://schemas.openxmlformats.org/officeDocument/2006/math">
                    <m:r>
                      <a:rPr lang="en-US" sz="4800" b="0" i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1−</m:t>
                    </m:r>
                    <m:r>
                      <a:rPr lang="en-US" sz="48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𝛿</m:t>
                    </m:r>
                  </m:oMath>
                </a14:m>
                <a:r>
                  <a:rPr lang="en-US" sz="4800" dirty="0"/>
                  <a:t>, OLIVE requires only:</a:t>
                </a:r>
              </a:p>
              <a:p>
                <a:r>
                  <a:rPr lang="en-US" sz="4800" b="0" dirty="0"/>
                  <a:t>				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4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4800" b="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  <m:t>𝑂</m:t>
                        </m:r>
                      </m:e>
                    </m:acc>
                    <m:d>
                      <m:dPr>
                        <m:ctrlPr>
                          <a:rPr lang="en-US" sz="4800" b="0" i="1" dirty="0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48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sup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sSup>
                              <m:sSupPr>
                                <m:ctrlP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𝐻</m:t>
                                </m:r>
                              </m:e>
                              <m:sup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p>
                            </m:sSup>
                            <m:d>
                              <m:dPr>
                                <m:begChr m:val="|"/>
                                <m:endChr m:val="|"/>
                                <m:ctrlP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</m:d>
                            <m:r>
                              <a:rPr lang="en-US" sz="48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m:rPr>
                                <m:sty m:val="p"/>
                              </m:rPr>
                              <a:rPr lang="en-US" sz="4800" b="0" i="1" dirty="0" smtClean="0">
                                <a:solidFill>
                                  <a:srgbClr val="00B0F0"/>
                                </a:solidFill>
                                <a:latin typeface="Cambria Math" panose="02040503050406030204" pitchFamily="18" charset="0"/>
                              </a:rPr>
                              <m:t>log</m:t>
                            </m:r>
                            <m:f>
                              <m:fPr>
                                <m:ctrlP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𝐹</m:t>
                                </m:r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|</m:t>
                                </m:r>
                              </m:num>
                              <m:den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𝛿</m:t>
                                </m:r>
                              </m:den>
                            </m:f>
                          </m:num>
                          <m:den>
                            <m:sSup>
                              <m:sSupPr>
                                <m:ctrlP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𝜖</m:t>
                                </m:r>
                              </m:e>
                              <m:sup>
                                <m:r>
                                  <a:rPr lang="en-US" sz="4800" b="0" i="1" dirty="0" smtClean="0">
                                    <a:solidFill>
                                      <a:srgbClr val="00B0F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</m:oMath>
                </a14:m>
                <a:r>
                  <a:rPr lang="en-US" sz="4800" dirty="0">
                    <a:solidFill>
                      <a:srgbClr val="00B0F0"/>
                    </a:solidFill>
                  </a:rPr>
                  <a:t> </a:t>
                </a:r>
                <a:endParaRPr lang="en-US" sz="4800" dirty="0"/>
              </a:p>
              <a:p>
                <a:r>
                  <a:rPr lang="en-US" sz="4800" dirty="0"/>
                  <a:t>trajectories to find an </a:t>
                </a:r>
                <a14:m>
                  <m:oMath xmlns:m="http://schemas.openxmlformats.org/officeDocument/2006/math">
                    <m:r>
                      <a:rPr lang="en-US" sz="4800" b="0" i="1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𝜖</m:t>
                    </m:r>
                  </m:oMath>
                </a14:m>
                <a:r>
                  <a:rPr lang="en-US" sz="4800" dirty="0"/>
                  <a:t> optimal </a:t>
                </a:r>
                <a14:m>
                  <m:oMath xmlns:m="http://schemas.openxmlformats.org/officeDocument/2006/math">
                    <m:r>
                      <a:rPr lang="en-US" sz="4800" i="1" dirty="0" smtClean="0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𝑓</m:t>
                    </m:r>
                  </m:oMath>
                </a14:m>
                <a:r>
                  <a:rPr lang="en-US" sz="4800" dirty="0"/>
                  <a:t>. </a:t>
                </a:r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576" y="444549"/>
                <a:ext cx="12127345" cy="4713534"/>
              </a:xfrm>
              <a:prstGeom prst="rect">
                <a:avLst/>
              </a:prstGeom>
              <a:blipFill>
                <a:blip r:embed="rId2"/>
                <a:stretch>
                  <a:fillRect l="-2313" t="-4528" b="-60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934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dirty="0">
                <a:solidFill>
                  <a:srgbClr val="FF0000"/>
                </a:solidFill>
              </a:rPr>
              <a:t>Bellman Rank</a:t>
            </a:r>
            <a:r>
              <a:rPr lang="en-US" dirty="0"/>
              <a:t>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4800" dirty="0"/>
                  <a:t>Define the 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4800" i="1" smtClean="0">
                            <a:solidFill>
                              <a:srgbClr val="00B0F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nor/>
                          </m:rPr>
                          <a:rPr lang="en-US" sz="4800">
                            <a:solidFill>
                              <a:srgbClr val="00B0F0"/>
                            </a:solidFill>
                            <a:latin typeface="Lucida Calligraphy" panose="03010101010101010101" pitchFamily="66" charset="0"/>
                          </a:rPr>
                          <m:t>F</m:t>
                        </m:r>
                      </m:e>
                    </m:d>
                    <m:r>
                      <a:rPr lang="en-US" sz="48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×|</m:t>
                    </m:r>
                    <m:r>
                      <m:rPr>
                        <m:nor/>
                      </m:rPr>
                      <a:rPr lang="en-US" sz="4800">
                        <a:solidFill>
                          <a:srgbClr val="00B0F0"/>
                        </a:solidFill>
                        <a:latin typeface="Lucida Calligraphy" panose="03010101010101010101" pitchFamily="66" charset="0"/>
                      </a:rPr>
                      <m:t>F</m:t>
                    </m:r>
                    <m:r>
                      <a:rPr lang="en-US" sz="4800" i="1">
                        <a:solidFill>
                          <a:srgbClr val="00B0F0"/>
                        </a:solidFill>
                        <a:latin typeface="Cambria Math" panose="02040503050406030204" pitchFamily="18" charset="0"/>
                      </a:rPr>
                      <m:t>|</m:t>
                    </m:r>
                  </m:oMath>
                </a14:m>
                <a:r>
                  <a:rPr lang="en-US" sz="4800" dirty="0"/>
                  <a:t> matrix: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800" i="1" smtClean="0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𝜀</m:t>
                      </m:r>
                      <m:sSub>
                        <m:sSubPr>
                          <m:ctrlPr>
                            <a:rPr lang="en-US" sz="4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sz="48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nor/>
                                </m:rPr>
                                <a:rPr lang="en-US" sz="4800">
                                  <a:solidFill>
                                    <a:srgbClr val="00B0F0"/>
                                  </a:solidFill>
                                  <a:latin typeface="Lucida Calligraphy" panose="03010101010101010101" pitchFamily="66" charset="0"/>
                                </a:rPr>
                                <m:t>F</m:t>
                              </m:r>
                              <m:r>
                                <a:rPr lang="en-US" sz="48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4800" i="1">
                                  <a:solidFill>
                                    <a:srgbClr val="00B0F0"/>
                                  </a:solidFill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</m:e>
                          </m:d>
                        </m:e>
                        <m:sub>
                          <m:r>
                            <a:rPr lang="en-US" sz="4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4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𝜀</m:t>
                      </m:r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sSub>
                        <m:sSubPr>
                          <m:ctrlPr>
                            <a:rPr lang="en-US" sz="4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𝜋</m:t>
                          </m:r>
                        </m:e>
                        <m:sub>
                          <m:r>
                            <a:rPr lang="en-US" sz="4800" i="1">
                              <a:solidFill>
                                <a:srgbClr val="00B0F0"/>
                              </a:solidFill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en-US" sz="4800" i="1">
                          <a:solidFill>
                            <a:srgbClr val="00B0F0"/>
                          </a:solidFill>
                          <a:latin typeface="Cambria Math" panose="02040503050406030204" pitchFamily="18" charset="0"/>
                        </a:rPr>
                        <m:t>) </m:t>
                      </m:r>
                    </m:oMath>
                  </m:oMathPara>
                </a14:m>
                <a:endParaRPr lang="en-US" sz="4800" dirty="0"/>
              </a:p>
              <a:p>
                <a:pPr marL="0" indent="0">
                  <a:buNone/>
                </a:pPr>
                <a:endParaRPr lang="en-US" sz="4800" dirty="0"/>
              </a:p>
              <a:p>
                <a:pPr marL="0" indent="0">
                  <a:buNone/>
                </a:pPr>
                <a:r>
                  <a:rPr lang="en-US" sz="4800" dirty="0">
                    <a:solidFill>
                      <a:srgbClr val="FF0000"/>
                    </a:solidFill>
                  </a:rPr>
                  <a:t>Bellman Rank</a:t>
                </a:r>
                <a:r>
                  <a:rPr lang="en-US" sz="4800" dirty="0"/>
                  <a:t> = rank of that matrix.</a:t>
                </a:r>
              </a:p>
              <a:p>
                <a:pPr marL="0" indent="0">
                  <a:buNone/>
                </a:pPr>
                <a:endParaRPr lang="en-US" sz="4800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2667" t="-4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31782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02223" y="242033"/>
            <a:ext cx="12192000" cy="1325563"/>
          </a:xfrm>
        </p:spPr>
        <p:txBody>
          <a:bodyPr/>
          <a:lstStyle/>
          <a:p>
            <a:r>
              <a:rPr lang="en-US" dirty="0"/>
              <a:t>Bellman Rank bounded by “states” in simple models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6868202"/>
              </p:ext>
            </p:extLst>
          </p:nvPr>
        </p:nvGraphicFramePr>
        <p:xfrm>
          <a:off x="1123558" y="1491174"/>
          <a:ext cx="10007504" cy="4735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3752">
                  <a:extLst>
                    <a:ext uri="{9D8B030D-6E8A-4147-A177-3AD203B41FA5}">
                      <a16:colId xmlns:a16="http://schemas.microsoft.com/office/drawing/2014/main" val="1240248408"/>
                    </a:ext>
                  </a:extLst>
                </a:gridCol>
                <a:gridCol w="5003752">
                  <a:extLst>
                    <a:ext uri="{9D8B030D-6E8A-4147-A177-3AD203B41FA5}">
                      <a16:colId xmlns:a16="http://schemas.microsoft.com/office/drawing/2014/main" val="1555581096"/>
                    </a:ext>
                  </a:extLst>
                </a:gridCol>
              </a:tblGrid>
              <a:tr h="709670">
                <a:tc>
                  <a:txBody>
                    <a:bodyPr/>
                    <a:lstStyle/>
                    <a:p>
                      <a:r>
                        <a:rPr lang="en-US" sz="3600" dirty="0"/>
                        <a:t>Model</a:t>
                      </a:r>
                    </a:p>
                  </a:txBody>
                  <a:tcPr marL="89642" marR="89642" marT="44821" marB="44821"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PAC Guarantees</a:t>
                      </a:r>
                    </a:p>
                  </a:txBody>
                  <a:tcPr marL="89642" marR="89642" marT="44821" marB="44821"/>
                </a:tc>
                <a:extLst>
                  <a:ext uri="{0D108BD9-81ED-4DB2-BD59-A6C34878D82A}">
                    <a16:rowId xmlns:a16="http://schemas.microsoft.com/office/drawing/2014/main" val="1868039596"/>
                  </a:ext>
                </a:extLst>
              </a:tr>
              <a:tr h="709670">
                <a:tc>
                  <a:txBody>
                    <a:bodyPr/>
                    <a:lstStyle/>
                    <a:p>
                      <a:r>
                        <a:rPr lang="en-US" sz="3600" dirty="0"/>
                        <a:t>Small-state</a:t>
                      </a:r>
                      <a:r>
                        <a:rPr lang="en-US" sz="3600" baseline="0" dirty="0"/>
                        <a:t> MDPs</a:t>
                      </a:r>
                      <a:endParaRPr lang="en-US" sz="3600" dirty="0"/>
                    </a:p>
                  </a:txBody>
                  <a:tcPr marL="89642" marR="89642" marT="44821" marB="44821"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Known</a:t>
                      </a:r>
                    </a:p>
                  </a:txBody>
                  <a:tcPr marL="89642" marR="89642" marT="44821" marB="44821"/>
                </a:tc>
                <a:extLst>
                  <a:ext uri="{0D108BD9-81ED-4DB2-BD59-A6C34878D82A}">
                    <a16:rowId xmlns:a16="http://schemas.microsoft.com/office/drawing/2014/main" val="2896444930"/>
                  </a:ext>
                </a:extLst>
              </a:tr>
              <a:tr h="709670">
                <a:tc>
                  <a:txBody>
                    <a:bodyPr/>
                    <a:lstStyle/>
                    <a:p>
                      <a:r>
                        <a:rPr lang="en-US" sz="3600" dirty="0"/>
                        <a:t>Structured</a:t>
                      </a:r>
                      <a:r>
                        <a:rPr lang="en-US" sz="3600" baseline="0" dirty="0"/>
                        <a:t> l</a:t>
                      </a:r>
                      <a:r>
                        <a:rPr lang="en-US" sz="3600" dirty="0"/>
                        <a:t>arge-state MDPs</a:t>
                      </a:r>
                    </a:p>
                  </a:txBody>
                  <a:tcPr marL="89642" marR="89642" marT="44821" marB="44821"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New</a:t>
                      </a:r>
                    </a:p>
                  </a:txBody>
                  <a:tcPr marL="89642" marR="89642" marT="44821" marB="44821"/>
                </a:tc>
                <a:extLst>
                  <a:ext uri="{0D108BD9-81ED-4DB2-BD59-A6C34878D82A}">
                    <a16:rowId xmlns:a16="http://schemas.microsoft.com/office/drawing/2014/main" val="1151369972"/>
                  </a:ext>
                </a:extLst>
              </a:tr>
              <a:tr h="709670">
                <a:tc>
                  <a:txBody>
                    <a:bodyPr/>
                    <a:lstStyle/>
                    <a:p>
                      <a:r>
                        <a:rPr lang="en-US" sz="3600" dirty="0"/>
                        <a:t>Reactive POMDPs</a:t>
                      </a:r>
                    </a:p>
                  </a:txBody>
                  <a:tcPr marL="89642" marR="89642" marT="44821" marB="44821"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AA9306"/>
                          </a:solidFill>
                        </a:rPr>
                        <a:t>Extended</a:t>
                      </a:r>
                    </a:p>
                  </a:txBody>
                  <a:tcPr marL="89642" marR="89642" marT="44821" marB="44821"/>
                </a:tc>
                <a:extLst>
                  <a:ext uri="{0D108BD9-81ED-4DB2-BD59-A6C34878D82A}">
                    <a16:rowId xmlns:a16="http://schemas.microsoft.com/office/drawing/2014/main" val="220624090"/>
                  </a:ext>
                </a:extLst>
              </a:tr>
              <a:tr h="709670">
                <a:tc>
                  <a:txBody>
                    <a:bodyPr/>
                    <a:lstStyle/>
                    <a:p>
                      <a:r>
                        <a:rPr lang="en-US" sz="3600" dirty="0"/>
                        <a:t>Reactive PSRs</a:t>
                      </a:r>
                    </a:p>
                  </a:txBody>
                  <a:tcPr marL="89642" marR="89642" marT="44821" marB="44821"/>
                </a:tc>
                <a:tc>
                  <a:txBody>
                    <a:bodyPr/>
                    <a:lstStyle/>
                    <a:p>
                      <a:r>
                        <a:rPr lang="en-US" sz="3600" b="1" dirty="0">
                          <a:solidFill>
                            <a:srgbClr val="FF0000"/>
                          </a:solidFill>
                        </a:rPr>
                        <a:t>New</a:t>
                      </a:r>
                    </a:p>
                  </a:txBody>
                  <a:tcPr marL="89642" marR="89642" marT="44821" marB="44821"/>
                </a:tc>
                <a:extLst>
                  <a:ext uri="{0D108BD9-81ED-4DB2-BD59-A6C34878D82A}">
                    <a16:rowId xmlns:a16="http://schemas.microsoft.com/office/drawing/2014/main" val="418597191"/>
                  </a:ext>
                </a:extLst>
              </a:tr>
              <a:tr h="709670">
                <a:tc>
                  <a:txBody>
                    <a:bodyPr/>
                    <a:lstStyle/>
                    <a:p>
                      <a:r>
                        <a:rPr lang="en-US" sz="3600" dirty="0"/>
                        <a:t>LQR</a:t>
                      </a:r>
                      <a:r>
                        <a:rPr lang="en-US" sz="3600" baseline="0" dirty="0"/>
                        <a:t> (continuous actions)</a:t>
                      </a:r>
                      <a:endParaRPr lang="en-US" sz="3600" dirty="0"/>
                    </a:p>
                  </a:txBody>
                  <a:tcPr marL="89642" marR="89642" marT="44821" marB="44821"/>
                </a:tc>
                <a:tc>
                  <a:txBody>
                    <a:bodyPr/>
                    <a:lstStyle/>
                    <a:p>
                      <a:r>
                        <a:rPr lang="en-US" sz="3600" b="1" dirty="0"/>
                        <a:t>Known</a:t>
                      </a:r>
                    </a:p>
                  </a:txBody>
                  <a:tcPr marL="89642" marR="89642" marT="44821" marB="44821"/>
                </a:tc>
                <a:extLst>
                  <a:ext uri="{0D108BD9-81ED-4DB2-BD59-A6C34878D82A}">
                    <a16:rowId xmlns:a16="http://schemas.microsoft.com/office/drawing/2014/main" val="6268066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856898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319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Castellar</vt:lpstr>
      <vt:lpstr>Lucida Calligraphy</vt:lpstr>
      <vt:lpstr>Office Theme</vt:lpstr>
      <vt:lpstr>Contextual Decision Processes</vt:lpstr>
      <vt:lpstr>How to Learn?</vt:lpstr>
      <vt:lpstr>Contextual Decision Processes</vt:lpstr>
      <vt:lpstr>Bad News:</vt:lpstr>
      <vt:lpstr>OLIVE: Optimism Led Iterative Value Elimination</vt:lpstr>
      <vt:lpstr>What is Bellman Error?</vt:lpstr>
      <vt:lpstr>PowerPoint Presentation</vt:lpstr>
      <vt:lpstr>What is Bellman Rank?</vt:lpstr>
      <vt:lpstr>Bellman Rank bounded by “states” in simple models</vt:lpstr>
      <vt:lpstr>A far from complete theory of RL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Contextual Research Program</dc:title>
  <dc:creator>John Langford</dc:creator>
  <cp:lastModifiedBy>John Langford</cp:lastModifiedBy>
  <cp:revision>44</cp:revision>
  <dcterms:created xsi:type="dcterms:W3CDTF">2016-12-02T13:37:28Z</dcterms:created>
  <dcterms:modified xsi:type="dcterms:W3CDTF">2017-03-20T14:13:37Z</dcterms:modified>
</cp:coreProperties>
</file>